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0160000" cy="8851900"/>
  <p:notesSz cx="6858000" cy="9144000"/>
  <p:embeddedFontLst>
    <p:embeddedFont>
      <p:font typeface="Calibri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749828"/>
            <a:ext cx="8636000" cy="18974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6077"/>
            <a:ext cx="7112000" cy="22621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0FBA-2E03-45C7-94E1-FB17C01C55B6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B1E9-E36E-412D-8848-9D7C050864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0FBA-2E03-45C7-94E1-FB17C01C55B6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B1E9-E36E-412D-8848-9D7C050864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54488"/>
            <a:ext cx="2286000" cy="75528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54488"/>
            <a:ext cx="6688667" cy="75528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0FBA-2E03-45C7-94E1-FB17C01C55B6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B1E9-E36E-412D-8848-9D7C050864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0FBA-2E03-45C7-94E1-FB17C01C55B6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B1E9-E36E-412D-8848-9D7C050864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688167"/>
            <a:ext cx="8636000" cy="17580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751814"/>
            <a:ext cx="8636000" cy="193635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0FBA-2E03-45C7-94E1-FB17C01C55B6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B1E9-E36E-412D-8848-9D7C050864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065445"/>
            <a:ext cx="4487333" cy="58418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065445"/>
            <a:ext cx="4487333" cy="58418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0FBA-2E03-45C7-94E1-FB17C01C55B6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B1E9-E36E-412D-8848-9D7C050864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81433"/>
            <a:ext cx="4489098" cy="8257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807200"/>
            <a:ext cx="4489098" cy="5100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981433"/>
            <a:ext cx="4490861" cy="8257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807200"/>
            <a:ext cx="4490861" cy="5100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0FBA-2E03-45C7-94E1-FB17C01C55B6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B1E9-E36E-412D-8848-9D7C050864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0FBA-2E03-45C7-94E1-FB17C01C55B6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B1E9-E36E-412D-8848-9D7C050864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0FBA-2E03-45C7-94E1-FB17C01C55B6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B1E9-E36E-412D-8848-9D7C050864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52437"/>
            <a:ext cx="3342570" cy="149990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52439"/>
            <a:ext cx="5679722" cy="7554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852344"/>
            <a:ext cx="3342570" cy="60549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0FBA-2E03-45C7-94E1-FB17C01C55B6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B1E9-E36E-412D-8848-9D7C050864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6196330"/>
            <a:ext cx="6096000" cy="7315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90934"/>
            <a:ext cx="6096000" cy="53111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927842"/>
            <a:ext cx="6096000" cy="10388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0FBA-2E03-45C7-94E1-FB17C01C55B6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BB1E9-E36E-412D-8848-9D7C050864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4486"/>
            <a:ext cx="9144000" cy="14753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65445"/>
            <a:ext cx="9144000" cy="5841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8204402"/>
            <a:ext cx="2370667" cy="471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80FBA-2E03-45C7-94E1-FB17C01C55B6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8204402"/>
            <a:ext cx="3217333" cy="471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8204402"/>
            <a:ext cx="2370667" cy="471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BB1E9-E36E-412D-8848-9D7C050864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eb.cortial.net/bibliohtml/epiclc_ja.html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aowen.screaming.net/revision/force&amp;motion/ncananim.ht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youtube.com/watch?v=Zc6kFrfMmoI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http://www.youtube.com/watch?v=-w9cY3fjCcY&amp;feature=related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youtube.com/watch?v=LfBxlyXuGD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5.jpeg"/><Relationship Id="rId4" Type="http://schemas.openxmlformats.org/officeDocument/2006/relationships/hyperlink" Target="http://www.youtube.com/watch?v=Abcgpn2UTV8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7300" y="647700"/>
            <a:ext cx="5966459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smtClean="0">
                <a:solidFill>
                  <a:srgbClr val="FF6820"/>
                </a:solidFill>
                <a:latin typeface="System - 37"/>
              </a:rPr>
              <a:t>Scientific Revolution  and Enlightenment</a:t>
            </a:r>
            <a:endParaRPr lang="en-US" sz="2700" b="1">
              <a:solidFill>
                <a:srgbClr val="FF6820"/>
              </a:solidFill>
              <a:latin typeface="System - 37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05302" y="6656196"/>
            <a:ext cx="3308604" cy="497713"/>
            <a:chOff x="3305302" y="6656196"/>
            <a:chExt cx="3308604" cy="497713"/>
          </a:xfrm>
        </p:grpSpPr>
        <p:pic>
          <p:nvPicPr>
            <p:cNvPr id="3" name="Picture 2" descr="tabBlank(1)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5302" y="6656196"/>
              <a:ext cx="3308604" cy="49771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4" name="TextBox 3"/>
            <p:cNvSpPr txBox="1"/>
            <p:nvPr/>
          </p:nvSpPr>
          <p:spPr>
            <a:xfrm>
              <a:off x="3784600" y="6705600"/>
              <a:ext cx="2463800" cy="3385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000000"/>
                  </a:solidFill>
                  <a:latin typeface="Arial - 21"/>
                </a:rPr>
                <a:t>Lesson objectives</a:t>
              </a:r>
              <a:endParaRPr lang="en-US" sz="1600">
                <a:solidFill>
                  <a:srgbClr val="000000"/>
                </a:solidFill>
                <a:latin typeface="Arial - 21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81902" y="6692900"/>
            <a:ext cx="3308604" cy="452753"/>
            <a:chOff x="6581902" y="6692900"/>
            <a:chExt cx="3308604" cy="452753"/>
          </a:xfrm>
        </p:grpSpPr>
        <p:pic>
          <p:nvPicPr>
            <p:cNvPr id="6" name="Picture 5" descr="tabBlue(1).png">
              <a:hlinkClick r:id="rId4" action="ppaction://hlinksldjump"/>
            </p:cNvPr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81902" y="6694296"/>
              <a:ext cx="3308604" cy="45135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cxnSp>
          <p:nvCxnSpPr>
            <p:cNvPr id="7" name="Straight Connector 6">
              <a:hlinkClick r:id="rId4" action="ppaction://hlinksldjump"/>
            </p:cNvPr>
            <p:cNvCxnSpPr/>
            <p:nvPr/>
          </p:nvCxnSpPr>
          <p:spPr>
            <a:xfrm>
              <a:off x="6604000" y="6692900"/>
              <a:ext cx="3276600" cy="0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hlinkClick r:id="rId4" action="ppaction://hlinksldjump"/>
            </p:cNvPr>
            <p:cNvSpPr txBox="1"/>
            <p:nvPr/>
          </p:nvSpPr>
          <p:spPr>
            <a:xfrm>
              <a:off x="7073900" y="6705600"/>
              <a:ext cx="2463800" cy="3385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FFFFFF"/>
                  </a:solidFill>
                  <a:latin typeface="Arial - 21"/>
                </a:rPr>
                <a:t>Teachers' notes</a:t>
              </a:r>
              <a:endParaRPr lang="en-US" sz="1600">
                <a:solidFill>
                  <a:srgbClr val="FFFFFF"/>
                </a:solidFill>
                <a:latin typeface="Arial - 21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20700" y="3009900"/>
            <a:ext cx="8427719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DF4800"/>
                </a:solidFill>
                <a:latin typeface="Arial - 25"/>
              </a:rPr>
              <a:t>1) Understand the scientific method advanced by Bacon  and Descartes, the influence of new scientific rationalism  on the growth of democratic ideas, and the coexistence of  science with traditional religious beliefs.</a:t>
            </a:r>
            <a:endParaRPr lang="en-US">
              <a:solidFill>
                <a:srgbClr val="DF4800"/>
              </a:solidFill>
              <a:latin typeface="Arial - 25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87500" y="152400"/>
            <a:ext cx="6732270" cy="889001"/>
            <a:chOff x="1587500" y="152400"/>
            <a:chExt cx="6732270" cy="889001"/>
          </a:xfrm>
        </p:grpSpPr>
        <p:sp>
          <p:nvSpPr>
            <p:cNvPr id="2" name="Freeform 1"/>
            <p:cNvSpPr/>
            <p:nvPr/>
          </p:nvSpPr>
          <p:spPr>
            <a:xfrm>
              <a:off x="1587500" y="152400"/>
              <a:ext cx="6732270" cy="889001"/>
            </a:xfrm>
            <a:custGeom>
              <a:avLst/>
              <a:gdLst/>
              <a:ahLst/>
              <a:cxnLst/>
              <a:rect l="0" t="0" r="0" b="0"/>
              <a:pathLst>
                <a:path w="6732270" h="889001">
                  <a:moveTo>
                    <a:pt x="0" y="0"/>
                  </a:moveTo>
                  <a:lnTo>
                    <a:pt x="6732269" y="0"/>
                  </a:lnTo>
                  <a:lnTo>
                    <a:pt x="6732269" y="889000"/>
                  </a:lnTo>
                  <a:lnTo>
                    <a:pt x="0" y="889000"/>
                  </a:lnTo>
                  <a:close/>
                </a:path>
              </a:pathLst>
            </a:custGeom>
            <a:solidFill>
              <a:srgbClr val="FF682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25700" y="355600"/>
              <a:ext cx="56388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alibri - 24"/>
                </a:rPr>
                <a:t>The Beginning of the Scientific Revolution</a:t>
              </a:r>
              <a:endParaRPr lang="en-US">
                <a:solidFill>
                  <a:srgbClr val="000000"/>
                </a:solidFill>
                <a:latin typeface="Calibri - 24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7665846" y="957707"/>
            <a:ext cx="14701646" cy="4450588"/>
            <a:chOff x="-7665846" y="957707"/>
            <a:chExt cx="14701646" cy="4450588"/>
          </a:xfrm>
        </p:grpSpPr>
        <p:pic>
          <p:nvPicPr>
            <p:cNvPr id="5" name="Picture 4" descr="bluePullTab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65846" y="957707"/>
              <a:ext cx="8245347" cy="445058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0" y="1943100"/>
              <a:ext cx="1092200" cy="3539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700" smtClean="0">
                  <a:solidFill>
                    <a:srgbClr val="FFFFFF"/>
                  </a:solidFill>
                  <a:latin typeface="Arial - 22"/>
                </a:rPr>
                <a:t>Pull</a:t>
              </a:r>
              <a:endParaRPr lang="en-US" sz="1700">
                <a:solidFill>
                  <a:srgbClr val="FFFFFF"/>
                </a:solidFill>
                <a:latin typeface="Arial - 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1511300"/>
              <a:ext cx="7035800" cy="132343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600" b="1" smtClean="0">
                  <a:solidFill>
                    <a:srgbClr val="000000"/>
                  </a:solidFill>
                  <a:latin typeface="Arial,Bold - 22"/>
                </a:rPr>
                <a:t>4. Renaissance humanism</a:t>
              </a:r>
            </a:p>
            <a:p>
              <a:r>
                <a:rPr lang="en-US" sz="1600" b="1" smtClean="0">
                  <a:solidFill>
                    <a:srgbClr val="000000"/>
                  </a:solidFill>
                  <a:latin typeface="Arial,Bold - 22"/>
                </a:rPr>
                <a:t>H</a:t>
              </a:r>
              <a:r>
                <a:rPr lang="en-US" sz="1600" smtClean="0">
                  <a:solidFill>
                    <a:srgbClr val="000000"/>
                  </a:solidFill>
                  <a:latin typeface="Arial - 22"/>
                </a:rPr>
                <a:t>umanists explored new ideas in every field.</a:t>
              </a:r>
            </a:p>
            <a:p>
              <a:r>
                <a:rPr lang="en-US" sz="1600" smtClean="0">
                  <a:solidFill>
                    <a:srgbClr val="000000"/>
                  </a:solidFill>
                  <a:latin typeface="Arial - 22"/>
                </a:rPr>
                <a:t>Copernicus</a:t>
              </a:r>
            </a:p>
            <a:p>
              <a:r>
                <a:rPr lang="en-US" sz="1600" smtClean="0">
                  <a:solidFill>
                    <a:srgbClr val="000000"/>
                  </a:solidFill>
                  <a:latin typeface="Arial - 22"/>
                </a:rPr>
                <a:t>Copernicus, born in Poland, was a world-famous  astronomer.</a:t>
              </a:r>
            </a:p>
            <a:p>
              <a:r>
                <a:rPr lang="en-US" sz="1600" smtClean="0">
                  <a:solidFill>
                    <a:srgbClr val="000000"/>
                  </a:solidFill>
                  <a:latin typeface="Arial - 22"/>
                </a:rPr>
                <a:t>His book: </a:t>
              </a:r>
              <a:r>
                <a:rPr lang="en-US" sz="1600" i="1" smtClean="0">
                  <a:solidFill>
                    <a:srgbClr val="000000"/>
                  </a:solidFill>
                  <a:latin typeface="Arial,Italic - 22"/>
                </a:rPr>
                <a:t>On the Revolutions of the Heavenly Spheres </a:t>
              </a:r>
              <a:r>
                <a:rPr lang="en-US" sz="1600" smtClean="0">
                  <a:solidFill>
                    <a:srgbClr val="000000"/>
                  </a:solidFill>
                  <a:latin typeface="Arial - 22"/>
                </a:rPr>
                <a:t>(1543).</a:t>
              </a:r>
              <a:endParaRPr lang="en-US" sz="1600">
                <a:solidFill>
                  <a:srgbClr val="000000"/>
                </a:solidFill>
                <a:latin typeface="Arial - 22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7703946" y="2900807"/>
            <a:ext cx="14934310" cy="4450587"/>
            <a:chOff x="-7703946" y="2900807"/>
            <a:chExt cx="14934310" cy="4450587"/>
          </a:xfrm>
        </p:grpSpPr>
        <p:pic>
          <p:nvPicPr>
            <p:cNvPr id="9" name="Picture 8" descr="bluePullTab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703946" y="2900807"/>
              <a:ext cx="8245347" cy="445058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0" name="TextBox 9"/>
            <p:cNvSpPr txBox="1"/>
            <p:nvPr/>
          </p:nvSpPr>
          <p:spPr>
            <a:xfrm rot="16200000">
              <a:off x="0" y="3886200"/>
              <a:ext cx="1092200" cy="3539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700" smtClean="0">
                  <a:solidFill>
                    <a:srgbClr val="FFFFFF"/>
                  </a:solidFill>
                  <a:latin typeface="Arial - 22"/>
                </a:rPr>
                <a:t>Pull</a:t>
              </a:r>
              <a:endParaRPr lang="en-US" sz="1700">
                <a:solidFill>
                  <a:srgbClr val="FFFFFF"/>
                </a:solidFill>
                <a:latin typeface="Arial - 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0" y="3556000"/>
              <a:ext cx="7230364" cy="156966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600" b="1" smtClean="0">
                  <a:solidFill>
                    <a:srgbClr val="000000"/>
                  </a:solidFill>
                  <a:latin typeface="Arial - 21"/>
                </a:rPr>
                <a:t>Ptolemy (the ancient Greek astronomer) said:</a:t>
              </a:r>
            </a:p>
            <a:p>
              <a:r>
                <a:rPr lang="en-US" sz="1600" b="1" smtClean="0">
                  <a:solidFill>
                    <a:srgbClr val="000000"/>
                  </a:solidFill>
                  <a:latin typeface="Arial - 21"/>
                </a:rPr>
                <a:t>T</a:t>
              </a:r>
              <a:r>
                <a:rPr lang="en-US" sz="1600" smtClean="0">
                  <a:solidFill>
                    <a:srgbClr val="000000"/>
                  </a:solidFill>
                  <a:latin typeface="Arial - 21"/>
                </a:rPr>
                <a:t>he earth is at the center of the universe. The sun revolves  around the earth.</a:t>
              </a:r>
            </a:p>
            <a:p>
              <a:endParaRPr lang="en-US" sz="1600" smtClean="0">
                <a:solidFill>
                  <a:srgbClr val="000000"/>
                </a:solidFill>
                <a:latin typeface="Arial - 21"/>
              </a:endParaRPr>
            </a:p>
            <a:p>
              <a:r>
                <a:rPr lang="en-US" sz="1600" smtClean="0">
                  <a:solidFill>
                    <a:srgbClr val="000000"/>
                  </a:solidFill>
                  <a:latin typeface="Arial - 21"/>
                </a:rPr>
                <a:t>Co</a:t>
              </a:r>
              <a:r>
                <a:rPr lang="en-US" sz="1600" b="1" smtClean="0">
                  <a:solidFill>
                    <a:srgbClr val="000000"/>
                  </a:solidFill>
                  <a:latin typeface="Arial - 21"/>
                </a:rPr>
                <a:t>pernicus said: The sun is at the center of the  universe.</a:t>
              </a:r>
            </a:p>
            <a:p>
              <a:r>
                <a:rPr lang="en-US" sz="1600" b="1" smtClean="0">
                  <a:solidFill>
                    <a:srgbClr val="000000"/>
                  </a:solidFill>
                  <a:latin typeface="Arial - 21"/>
                </a:rPr>
                <a:t>F</a:t>
              </a:r>
              <a:r>
                <a:rPr lang="en-US" sz="1600" smtClean="0">
                  <a:solidFill>
                    <a:srgbClr val="000000"/>
                  </a:solidFill>
                  <a:latin typeface="Arial - 21"/>
                </a:rPr>
                <a:t>or his Copernican theory, he is regarded as the “Father of  Modern Astronomy.”</a:t>
              </a:r>
              <a:endParaRPr lang="en-US" sz="1600">
                <a:solidFill>
                  <a:srgbClr val="000000"/>
                </a:solidFill>
                <a:latin typeface="Arial - 21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87500" y="152400"/>
            <a:ext cx="6732270" cy="889001"/>
            <a:chOff x="1587500" y="152400"/>
            <a:chExt cx="6732270" cy="889001"/>
          </a:xfrm>
        </p:grpSpPr>
        <p:sp>
          <p:nvSpPr>
            <p:cNvPr id="2" name="Freeform 1"/>
            <p:cNvSpPr/>
            <p:nvPr/>
          </p:nvSpPr>
          <p:spPr>
            <a:xfrm>
              <a:off x="1587500" y="152400"/>
              <a:ext cx="6732270" cy="889001"/>
            </a:xfrm>
            <a:custGeom>
              <a:avLst/>
              <a:gdLst/>
              <a:ahLst/>
              <a:cxnLst/>
              <a:rect l="0" t="0" r="0" b="0"/>
              <a:pathLst>
                <a:path w="6732270" h="889001">
                  <a:moveTo>
                    <a:pt x="0" y="0"/>
                  </a:moveTo>
                  <a:lnTo>
                    <a:pt x="6732269" y="0"/>
                  </a:lnTo>
                  <a:lnTo>
                    <a:pt x="6732269" y="889000"/>
                  </a:lnTo>
                  <a:lnTo>
                    <a:pt x="0" y="889000"/>
                  </a:lnTo>
                  <a:close/>
                </a:path>
              </a:pathLst>
            </a:custGeom>
            <a:solidFill>
              <a:srgbClr val="FF682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25700" y="355600"/>
              <a:ext cx="56388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alibri - 24"/>
                </a:rPr>
                <a:t>The Beginning of the Scientific Revolution</a:t>
              </a:r>
              <a:endParaRPr lang="en-US">
                <a:solidFill>
                  <a:srgbClr val="000000"/>
                </a:solidFill>
                <a:latin typeface="Calibri - 24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7665846" y="1414907"/>
            <a:ext cx="14498446" cy="4450588"/>
            <a:chOff x="-7665846" y="1414907"/>
            <a:chExt cx="14498446" cy="4450588"/>
          </a:xfrm>
        </p:grpSpPr>
        <p:pic>
          <p:nvPicPr>
            <p:cNvPr id="5" name="Picture 4" descr="bluePullTab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65846" y="1414907"/>
              <a:ext cx="8245347" cy="445058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0" y="2400300"/>
              <a:ext cx="1092200" cy="3539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700" smtClean="0">
                  <a:solidFill>
                    <a:srgbClr val="FFFFFF"/>
                  </a:solidFill>
                  <a:latin typeface="Arial - 22"/>
                </a:rPr>
                <a:t>Pull</a:t>
              </a:r>
              <a:endParaRPr lang="en-US" sz="1700">
                <a:solidFill>
                  <a:srgbClr val="FFFFFF"/>
                </a:solidFill>
                <a:latin typeface="Arial - 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1892300"/>
              <a:ext cx="6832600" cy="24782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smtClean="0">
                  <a:solidFill>
                    <a:srgbClr val="000000"/>
                  </a:solidFill>
                  <a:latin typeface="Arial,Bold - 20"/>
                </a:rPr>
                <a:t>5. The Age of Exploration</a:t>
              </a:r>
            </a:p>
            <a:p>
              <a:r>
                <a:rPr lang="en-US" sz="1500" b="1" smtClean="0">
                  <a:solidFill>
                    <a:srgbClr val="000000"/>
                  </a:solidFill>
                  <a:latin typeface="Arial,Bold - 20"/>
                </a:rPr>
                <a:t>N</a:t>
              </a:r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ew knowledge from global exploration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Christopher Columbus had a theory: If I sail west, I should  land in Asia.</a:t>
              </a:r>
            </a:p>
            <a:p>
              <a:endParaRPr lang="en-US" sz="1500" smtClean="0">
                <a:solidFill>
                  <a:srgbClr val="000000"/>
                </a:solidFill>
                <a:latin typeface="Arial - 20"/>
              </a:endParaRPr>
            </a:p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In 1492, he conducted an experiment to test his theory.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He was dead wrong: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There were two continents (North &amp; South America) that  Europeans did not know about.</a:t>
              </a:r>
            </a:p>
            <a:p>
              <a:endParaRPr lang="en-US" sz="1500" smtClean="0">
                <a:solidFill>
                  <a:srgbClr val="000000"/>
                </a:solidFill>
                <a:latin typeface="Arial - 20"/>
              </a:endParaRPr>
            </a:p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This made scientists throw “accepted ideas” out the</a:t>
              </a:r>
              <a:endParaRPr lang="en-US" sz="1500">
                <a:solidFill>
                  <a:srgbClr val="000000"/>
                </a:solidFill>
                <a:latin typeface="Arial - 2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5900546" y="3904107"/>
            <a:ext cx="10939905" cy="3405885"/>
            <a:chOff x="-5900546" y="3904107"/>
            <a:chExt cx="10939905" cy="3405885"/>
          </a:xfrm>
        </p:grpSpPr>
        <p:pic>
          <p:nvPicPr>
            <p:cNvPr id="9" name="Picture 8" descr="bluePullTab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900546" y="3904107"/>
              <a:ext cx="6350889" cy="340588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0" name="TextBox 9"/>
            <p:cNvSpPr txBox="1"/>
            <p:nvPr/>
          </p:nvSpPr>
          <p:spPr>
            <a:xfrm rot="16200000">
              <a:off x="0" y="4597400"/>
              <a:ext cx="1092200" cy="3539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700" smtClean="0">
                  <a:solidFill>
                    <a:srgbClr val="FFFFFF"/>
                  </a:solidFill>
                  <a:latin typeface="Arial - 22"/>
                </a:rPr>
                <a:t>Pull</a:t>
              </a:r>
              <a:endParaRPr lang="en-US" sz="1700">
                <a:solidFill>
                  <a:srgbClr val="FFFFFF"/>
                </a:solidFill>
                <a:latin typeface="Arial - 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0" y="4279900"/>
              <a:ext cx="5039359" cy="116955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400" b="1" smtClean="0">
                  <a:solidFill>
                    <a:srgbClr val="000000"/>
                  </a:solidFill>
                  <a:latin typeface="Arial,Bold - 19"/>
                </a:rPr>
                <a:t>Scientific Inventions</a:t>
              </a:r>
            </a:p>
            <a:p>
              <a:r>
                <a:rPr lang="en-US" sz="1400" b="1" smtClean="0">
                  <a:solidFill>
                    <a:srgbClr val="000000"/>
                  </a:solidFill>
                  <a:latin typeface="Arial,Bold - 19"/>
                </a:rPr>
                <a:t>A</a:t>
              </a:r>
              <a:r>
                <a:rPr lang="en-US" sz="1400" smtClean="0">
                  <a:solidFill>
                    <a:srgbClr val="000000"/>
                  </a:solidFill>
                  <a:latin typeface="Arial - 19"/>
                </a:rPr>
                <a:t>s you tell the story, students draw four  cartoons.</a:t>
              </a:r>
            </a:p>
            <a:p>
              <a:endParaRPr lang="en-US" sz="1400" smtClean="0">
                <a:solidFill>
                  <a:srgbClr val="000000"/>
                </a:solidFill>
                <a:latin typeface="Arial - 19"/>
              </a:endParaRPr>
            </a:p>
            <a:p>
              <a:r>
                <a:rPr lang="en-US" sz="1400" smtClean="0">
                  <a:solidFill>
                    <a:srgbClr val="000000"/>
                  </a:solidFill>
                  <a:latin typeface="Arial - 19"/>
                </a:rPr>
                <a:t>During the 1600s, scientists invented  precision instruments to improve their ability  to observe and measure.</a:t>
              </a:r>
              <a:endParaRPr lang="en-US" sz="1400">
                <a:solidFill>
                  <a:srgbClr val="000000"/>
                </a:solidFill>
                <a:latin typeface="Arial - 19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87500" y="152400"/>
            <a:ext cx="6732270" cy="889001"/>
            <a:chOff x="1587500" y="152400"/>
            <a:chExt cx="6732270" cy="889001"/>
          </a:xfrm>
        </p:grpSpPr>
        <p:sp>
          <p:nvSpPr>
            <p:cNvPr id="2" name="Freeform 1"/>
            <p:cNvSpPr/>
            <p:nvPr/>
          </p:nvSpPr>
          <p:spPr>
            <a:xfrm>
              <a:off x="1587500" y="152400"/>
              <a:ext cx="6732270" cy="889001"/>
            </a:xfrm>
            <a:custGeom>
              <a:avLst/>
              <a:gdLst/>
              <a:ahLst/>
              <a:cxnLst/>
              <a:rect l="0" t="0" r="0" b="0"/>
              <a:pathLst>
                <a:path w="6732270" h="889001">
                  <a:moveTo>
                    <a:pt x="0" y="0"/>
                  </a:moveTo>
                  <a:lnTo>
                    <a:pt x="6732269" y="0"/>
                  </a:lnTo>
                  <a:lnTo>
                    <a:pt x="6732269" y="889000"/>
                  </a:lnTo>
                  <a:lnTo>
                    <a:pt x="0" y="889000"/>
                  </a:lnTo>
                  <a:close/>
                </a:path>
              </a:pathLst>
            </a:custGeom>
            <a:solidFill>
              <a:srgbClr val="FF682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25700" y="355600"/>
              <a:ext cx="56388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alibri - 24"/>
                </a:rPr>
                <a:t>The Beginning of the Scientific Revolution</a:t>
              </a:r>
              <a:endParaRPr lang="en-US">
                <a:solidFill>
                  <a:srgbClr val="000000"/>
                </a:solidFill>
                <a:latin typeface="Calibri - 24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8910446" y="1300607"/>
            <a:ext cx="17236565" cy="5121275"/>
            <a:chOff x="-8910446" y="1300607"/>
            <a:chExt cx="17236565" cy="5121275"/>
          </a:xfrm>
        </p:grpSpPr>
        <p:pic>
          <p:nvPicPr>
            <p:cNvPr id="5" name="Picture 4" descr="bluePullTab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910446" y="1300607"/>
              <a:ext cx="9461500" cy="5121275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0" y="2349500"/>
              <a:ext cx="1092200" cy="3539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700" smtClean="0">
                  <a:solidFill>
                    <a:srgbClr val="FFFFFF"/>
                  </a:solidFill>
                  <a:latin typeface="Arial - 22"/>
                </a:rPr>
                <a:t>Pull</a:t>
              </a:r>
              <a:endParaRPr lang="en-US" sz="1700">
                <a:solidFill>
                  <a:srgbClr val="FFFFFF"/>
                </a:solidFill>
                <a:latin typeface="Arial - 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1625600"/>
              <a:ext cx="8326119" cy="30931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300" smtClean="0">
                  <a:solidFill>
                    <a:srgbClr val="000000"/>
                  </a:solidFill>
                  <a:latin typeface="Arial - 18"/>
                </a:rPr>
                <a:t>Galileo</a:t>
              </a:r>
            </a:p>
            <a:p>
              <a:r>
                <a:rPr lang="en-US" sz="1300" smtClean="0">
                  <a:solidFill>
                    <a:srgbClr val="000000"/>
                  </a:solidFill>
                  <a:latin typeface="Arial - 18"/>
                </a:rPr>
                <a:t>Galileo was the “Father of Modern Experimental Science.”</a:t>
              </a:r>
            </a:p>
            <a:p>
              <a:endParaRPr lang="en-US" sz="1300" smtClean="0">
                <a:solidFill>
                  <a:srgbClr val="000000"/>
                </a:solidFill>
                <a:latin typeface="Arial - 18"/>
              </a:endParaRPr>
            </a:p>
            <a:p>
              <a:r>
                <a:rPr lang="en-US" sz="1300" smtClean="0">
                  <a:solidFill>
                    <a:srgbClr val="000000"/>
                  </a:solidFill>
                  <a:latin typeface="Arial - 18"/>
                </a:rPr>
                <a:t>By running experiments, he overturned two long-standing Greek scientific ideas:</a:t>
              </a:r>
            </a:p>
            <a:p>
              <a:endParaRPr lang="en-US" sz="1300" smtClean="0">
                <a:solidFill>
                  <a:srgbClr val="000000"/>
                </a:solidFill>
                <a:latin typeface="Arial - 18"/>
              </a:endParaRPr>
            </a:p>
            <a:p>
              <a:r>
                <a:rPr lang="en-US" sz="1300" smtClean="0">
                  <a:solidFill>
                    <a:srgbClr val="000000"/>
                  </a:solidFill>
                  <a:latin typeface="Arial - 18"/>
                </a:rPr>
                <a:t>Ar</a:t>
              </a:r>
              <a:r>
                <a:rPr lang="en-US" sz="1300" b="1" smtClean="0">
                  <a:solidFill>
                    <a:srgbClr val="000000"/>
                  </a:solidFill>
                  <a:latin typeface="Arial - 18"/>
                </a:rPr>
                <a:t>istotle:</a:t>
              </a:r>
              <a:r>
                <a:rPr lang="en-US" sz="1300" smtClean="0">
                  <a:solidFill>
                    <a:srgbClr val="000000"/>
                  </a:solidFill>
                  <a:latin typeface="Arial - 18"/>
                </a:rPr>
                <a:t> </a:t>
              </a:r>
              <a:r>
                <a:rPr lang="en-US" sz="1300" i="1" smtClean="0">
                  <a:solidFill>
                    <a:srgbClr val="000000"/>
                  </a:solidFill>
                  <a:latin typeface="Arial,Italic - 18"/>
                </a:rPr>
                <a:t>Heavy objects fall faster than lighter objects.</a:t>
              </a:r>
            </a:p>
            <a:p>
              <a:r>
                <a:rPr lang="en-US" sz="1300" i="1" smtClean="0">
                  <a:solidFill>
                    <a:srgbClr val="000000"/>
                  </a:solidFill>
                  <a:latin typeface="Arial,Italic - 18"/>
                </a:rPr>
                <a:t>B</a:t>
              </a:r>
              <a:r>
                <a:rPr lang="en-US" sz="1300" smtClean="0">
                  <a:solidFill>
                    <a:srgbClr val="000000"/>
                  </a:solidFill>
                  <a:latin typeface="Arial - 18"/>
                </a:rPr>
                <a:t>y running an experiment (dropping things from the Leaning Tower of Pisa),</a:t>
              </a:r>
            </a:p>
            <a:p>
              <a:endParaRPr lang="en-US" sz="1300" smtClean="0">
                <a:solidFill>
                  <a:srgbClr val="000000"/>
                </a:solidFill>
                <a:latin typeface="Arial - 18"/>
              </a:endParaRPr>
            </a:p>
            <a:p>
              <a:r>
                <a:rPr lang="en-US" sz="1300" smtClean="0">
                  <a:solidFill>
                    <a:srgbClr val="000000"/>
                  </a:solidFill>
                  <a:latin typeface="Arial - 18"/>
                </a:rPr>
                <a:t>Galileo discovered that this was not true!</a:t>
              </a:r>
            </a:p>
            <a:p>
              <a:endParaRPr lang="en-US" sz="1300" smtClean="0">
                <a:solidFill>
                  <a:srgbClr val="000000"/>
                </a:solidFill>
                <a:latin typeface="Arial - 18"/>
              </a:endParaRPr>
            </a:p>
            <a:p>
              <a:r>
                <a:rPr lang="en-US" sz="1300" smtClean="0">
                  <a:solidFill>
                    <a:srgbClr val="000000"/>
                  </a:solidFill>
                  <a:latin typeface="Arial - 18"/>
                </a:rPr>
                <a:t>Pt</a:t>
              </a:r>
              <a:r>
                <a:rPr lang="en-US" sz="1300" b="1" smtClean="0">
                  <a:solidFill>
                    <a:srgbClr val="000000"/>
                  </a:solidFill>
                  <a:latin typeface="Arial - 18"/>
                </a:rPr>
                <a:t>olemy:</a:t>
              </a:r>
              <a:r>
                <a:rPr lang="en-US" sz="1300" smtClean="0">
                  <a:solidFill>
                    <a:srgbClr val="000000"/>
                  </a:solidFill>
                  <a:latin typeface="Arial - 18"/>
                </a:rPr>
                <a:t> </a:t>
              </a:r>
              <a:r>
                <a:rPr lang="en-US" sz="1300" i="1" smtClean="0">
                  <a:solidFill>
                    <a:srgbClr val="000000"/>
                  </a:solidFill>
                  <a:latin typeface="Arial,Italic - 18"/>
                </a:rPr>
                <a:t>The sun and planets revolve around the Earth.</a:t>
              </a:r>
            </a:p>
            <a:p>
              <a:r>
                <a:rPr lang="en-US" sz="1300" i="1" smtClean="0">
                  <a:solidFill>
                    <a:srgbClr val="000000"/>
                  </a:solidFill>
                  <a:latin typeface="Arial,Italic - 18"/>
                </a:rPr>
                <a:t>B</a:t>
              </a:r>
              <a:r>
                <a:rPr lang="en-US" sz="1300" smtClean="0">
                  <a:solidFill>
                    <a:srgbClr val="000000"/>
                  </a:solidFill>
                  <a:latin typeface="Arial - 18"/>
                </a:rPr>
                <a:t>y running an experiment (using a telescope),</a:t>
              </a:r>
            </a:p>
            <a:p>
              <a:endParaRPr lang="en-US" sz="1300" smtClean="0">
                <a:solidFill>
                  <a:srgbClr val="000000"/>
                </a:solidFill>
                <a:latin typeface="Arial - 18"/>
              </a:endParaRPr>
            </a:p>
            <a:p>
              <a:r>
                <a:rPr lang="en-US" sz="1300" smtClean="0">
                  <a:solidFill>
                    <a:srgbClr val="000000"/>
                  </a:solidFill>
                  <a:latin typeface="Arial - 18"/>
                </a:rPr>
                <a:t>Galileo discovered that this was not true!</a:t>
              </a:r>
            </a:p>
            <a:p>
              <a:endParaRPr lang="en-US" sz="1300">
                <a:solidFill>
                  <a:srgbClr val="000000"/>
                </a:solidFill>
                <a:latin typeface="Arial - 1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5202046" y="132206"/>
            <a:ext cx="9596246" cy="2958973"/>
            <a:chOff x="-5202046" y="132206"/>
            <a:chExt cx="9596246" cy="2958973"/>
          </a:xfrm>
        </p:grpSpPr>
        <p:pic>
          <p:nvPicPr>
            <p:cNvPr id="9" name="Picture 8" descr="bluePullTab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202046" y="132206"/>
              <a:ext cx="5540502" cy="295897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0" name="TextBox 9"/>
            <p:cNvSpPr txBox="1"/>
            <p:nvPr/>
          </p:nvSpPr>
          <p:spPr>
            <a:xfrm rot="16200000">
              <a:off x="0" y="685800"/>
              <a:ext cx="1092200" cy="3539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700" smtClean="0">
                  <a:solidFill>
                    <a:srgbClr val="FFFFFF"/>
                  </a:solidFill>
                  <a:latin typeface="Arial - 22"/>
                </a:rPr>
                <a:t>Pull</a:t>
              </a:r>
              <a:endParaRPr lang="en-US" sz="1700">
                <a:solidFill>
                  <a:srgbClr val="FFFFFF"/>
                </a:solidFill>
                <a:latin typeface="Arial - 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0" y="406400"/>
              <a:ext cx="4394200" cy="147732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smtClean="0">
                  <a:solidFill>
                    <a:srgbClr val="000000"/>
                  </a:solidFill>
                  <a:latin typeface="Arial,Bold - 20"/>
                </a:rPr>
                <a:t>The Scientific Revolution!</a:t>
              </a:r>
            </a:p>
            <a:p>
              <a:endParaRPr lang="en-US" sz="1500" b="1" smtClean="0">
                <a:solidFill>
                  <a:srgbClr val="000000"/>
                </a:solidFill>
                <a:latin typeface="Arial,Bold - 20"/>
              </a:endParaRPr>
            </a:p>
            <a:p>
              <a:r>
                <a:rPr lang="en-US" sz="1500" b="1" smtClean="0">
                  <a:solidFill>
                    <a:srgbClr val="000000"/>
                  </a:solidFill>
                  <a:latin typeface="Arial,Bold - 20"/>
                </a:rPr>
                <a:t>Ga</a:t>
              </a:r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lileo lived from 1564 to 1642</a:t>
              </a:r>
            </a:p>
            <a:p>
              <a:endParaRPr lang="en-US" sz="1500" smtClean="0">
                <a:solidFill>
                  <a:srgbClr val="000000"/>
                </a:solidFill>
                <a:latin typeface="Arial - 20"/>
              </a:endParaRPr>
            </a:p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The Scientific Revolution was in full  swing in the 1600s.</a:t>
              </a:r>
              <a:endParaRPr lang="en-US" sz="1500">
                <a:solidFill>
                  <a:srgbClr val="000000"/>
                </a:solidFill>
                <a:latin typeface="Arial - 2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6662546" y="3954907"/>
            <a:ext cx="12860146" cy="3812159"/>
            <a:chOff x="-6662546" y="3954907"/>
            <a:chExt cx="12860146" cy="3812159"/>
          </a:xfrm>
        </p:grpSpPr>
        <p:pic>
          <p:nvPicPr>
            <p:cNvPr id="13" name="Picture 12" descr="bluePullTab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662546" y="3954907"/>
              <a:ext cx="7087616" cy="381215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4" name="TextBox 13"/>
            <p:cNvSpPr txBox="1"/>
            <p:nvPr/>
          </p:nvSpPr>
          <p:spPr>
            <a:xfrm rot="16200000">
              <a:off x="0" y="4737100"/>
              <a:ext cx="1092200" cy="3539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700" smtClean="0">
                  <a:solidFill>
                    <a:srgbClr val="FFFFFF"/>
                  </a:solidFill>
                  <a:latin typeface="Arial - 22"/>
                </a:rPr>
                <a:t>Pull</a:t>
              </a:r>
              <a:endParaRPr lang="en-US" sz="1700">
                <a:solidFill>
                  <a:srgbClr val="FFFFFF"/>
                </a:solidFill>
                <a:latin typeface="Arial - 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0" y="4279900"/>
              <a:ext cx="6197600" cy="170816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smtClean="0">
                  <a:solidFill>
                    <a:srgbClr val="000000"/>
                  </a:solidFill>
                  <a:latin typeface="Arial,Bold - 20"/>
                </a:rPr>
                <a:t>What was new?</a:t>
              </a:r>
            </a:p>
            <a:p>
              <a:endParaRPr lang="en-US" sz="1500" b="1" smtClean="0">
                <a:solidFill>
                  <a:srgbClr val="000000"/>
                </a:solidFill>
                <a:latin typeface="Arial,Bold - 20"/>
              </a:endParaRPr>
            </a:p>
            <a:p>
              <a:r>
                <a:rPr lang="en-US" sz="1500" b="1" smtClean="0">
                  <a:solidFill>
                    <a:srgbClr val="000000"/>
                  </a:solidFill>
                  <a:latin typeface="Arial,Bold - 20"/>
                </a:rPr>
                <a:t>1. Run an experiment to test your theory!</a:t>
              </a:r>
            </a:p>
            <a:p>
              <a:r>
                <a:rPr lang="en-US" sz="1500" b="1" smtClean="0">
                  <a:solidFill>
                    <a:srgbClr val="000000"/>
                  </a:solidFill>
                  <a:latin typeface="Arial,Bold - 20"/>
                </a:rPr>
                <a:t>2. Use math!</a:t>
              </a:r>
            </a:p>
            <a:p>
              <a:r>
                <a:rPr lang="en-US" sz="1500" b="1" smtClean="0">
                  <a:solidFill>
                    <a:srgbClr val="000000"/>
                  </a:solidFill>
                  <a:latin typeface="Arial,Bold - 20"/>
                </a:rPr>
                <a:t>3. Use scientific instruments!</a:t>
              </a:r>
            </a:p>
            <a:p>
              <a:r>
                <a:rPr lang="en-US" sz="1500" b="1" smtClean="0">
                  <a:solidFill>
                    <a:srgbClr val="000000"/>
                  </a:solidFill>
                  <a:latin typeface="Arial,Bold - 20"/>
                </a:rPr>
                <a:t>New inventions (telescope, microscope,  thermometer, barometer) increased the power of  human observation.</a:t>
              </a:r>
              <a:endParaRPr lang="en-US" sz="1500" b="1">
                <a:solidFill>
                  <a:srgbClr val="000000"/>
                </a:solidFill>
                <a:latin typeface="Arial,Bold - 2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0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87500" y="152400"/>
            <a:ext cx="6732270" cy="889001"/>
            <a:chOff x="1587500" y="152400"/>
            <a:chExt cx="6732270" cy="889001"/>
          </a:xfrm>
        </p:grpSpPr>
        <p:sp>
          <p:nvSpPr>
            <p:cNvPr id="2" name="Freeform 1"/>
            <p:cNvSpPr/>
            <p:nvPr/>
          </p:nvSpPr>
          <p:spPr>
            <a:xfrm>
              <a:off x="1587500" y="152400"/>
              <a:ext cx="6732270" cy="889001"/>
            </a:xfrm>
            <a:custGeom>
              <a:avLst/>
              <a:gdLst/>
              <a:ahLst/>
              <a:cxnLst/>
              <a:rect l="0" t="0" r="0" b="0"/>
              <a:pathLst>
                <a:path w="6732270" h="889001">
                  <a:moveTo>
                    <a:pt x="0" y="0"/>
                  </a:moveTo>
                  <a:lnTo>
                    <a:pt x="6732269" y="0"/>
                  </a:lnTo>
                  <a:lnTo>
                    <a:pt x="6732269" y="889000"/>
                  </a:lnTo>
                  <a:lnTo>
                    <a:pt x="0" y="889000"/>
                  </a:lnTo>
                  <a:close/>
                </a:path>
              </a:pathLst>
            </a:custGeom>
            <a:solidFill>
              <a:srgbClr val="FF682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25700" y="355600"/>
              <a:ext cx="56388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alibri - 24"/>
                </a:rPr>
                <a:t>The Beginning of the Scientific Revolution</a:t>
              </a:r>
              <a:endParaRPr lang="en-US">
                <a:solidFill>
                  <a:srgbClr val="000000"/>
                </a:solidFill>
                <a:latin typeface="Calibri - 24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7678546" y="2761107"/>
            <a:ext cx="14322169" cy="4450587"/>
            <a:chOff x="-7678546" y="2761107"/>
            <a:chExt cx="14322169" cy="4450587"/>
          </a:xfrm>
        </p:grpSpPr>
        <p:sp>
          <p:nvSpPr>
            <p:cNvPr id="5" name="TextBox 4">
              <a:hlinkClick r:id="rId2"/>
            </p:cNvPr>
            <p:cNvSpPr txBox="1"/>
            <p:nvPr/>
          </p:nvSpPr>
          <p:spPr>
            <a:xfrm>
              <a:off x="0" y="6870700"/>
              <a:ext cx="53340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smtClean="0">
                  <a:solidFill>
                    <a:srgbClr val="000000"/>
                  </a:solidFill>
                  <a:latin typeface="Times New Roman - 20"/>
                </a:rPr>
                <a:t>http://web.cortial.net/bibliohtml/epiclc_ja.html</a:t>
              </a:r>
              <a:endParaRPr lang="en-US" sz="1500" b="1">
                <a:solidFill>
                  <a:srgbClr val="000000"/>
                </a:solidFill>
                <a:latin typeface="Times New Roman - 20"/>
              </a:endParaRPr>
            </a:p>
          </p:txBody>
        </p:sp>
        <p:pic>
          <p:nvPicPr>
            <p:cNvPr id="6" name="Picture 5" descr="bluePullTab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7678546" y="2761107"/>
              <a:ext cx="8245347" cy="445058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7" name="TextBox 6"/>
            <p:cNvSpPr txBox="1"/>
            <p:nvPr/>
          </p:nvSpPr>
          <p:spPr>
            <a:xfrm rot="16200000">
              <a:off x="0" y="3695700"/>
              <a:ext cx="1092200" cy="3539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700" smtClean="0">
                  <a:solidFill>
                    <a:srgbClr val="FFFFFF"/>
                  </a:solidFill>
                  <a:latin typeface="Arial - 22"/>
                </a:rPr>
                <a:t>Pull</a:t>
              </a:r>
              <a:endParaRPr lang="en-US" sz="1700">
                <a:solidFill>
                  <a:srgbClr val="FFFFFF"/>
                </a:solidFill>
                <a:latin typeface="Arial - 2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3289300"/>
              <a:ext cx="6643623" cy="203132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400" b="1" smtClean="0">
                  <a:solidFill>
                    <a:srgbClr val="000000"/>
                  </a:solidFill>
                  <a:latin typeface="Arial,Bold - 19"/>
                </a:rPr>
                <a:t>Ptolemy </a:t>
              </a:r>
              <a:r>
                <a:rPr lang="en-US" sz="1400" smtClean="0">
                  <a:solidFill>
                    <a:srgbClr val="000000"/>
                  </a:solidFill>
                  <a:latin typeface="Arial,Bold - 19"/>
                </a:rPr>
                <a:t>A</a:t>
              </a:r>
              <a:r>
                <a:rPr lang="en-US" sz="1400" smtClean="0">
                  <a:solidFill>
                    <a:srgbClr val="000000"/>
                  </a:solidFill>
                  <a:latin typeface="Arial - 19"/>
                </a:rPr>
                <a:t>ncient Greece </a:t>
              </a:r>
            </a:p>
            <a:p>
              <a:r>
                <a:rPr lang="en-US" sz="1400" smtClean="0">
                  <a:solidFill>
                    <a:srgbClr val="000000"/>
                  </a:solidFill>
                  <a:latin typeface="Arial - 19"/>
                </a:rPr>
                <a:t>C</a:t>
              </a:r>
              <a:r>
                <a:rPr lang="en-US" sz="1400" b="1" smtClean="0">
                  <a:solidFill>
                    <a:srgbClr val="000000"/>
                  </a:solidFill>
                  <a:latin typeface="Arial - 19"/>
                </a:rPr>
                <a:t>artoon</a:t>
              </a:r>
              <a:r>
                <a:rPr lang="en-US" sz="1400" smtClean="0">
                  <a:solidFill>
                    <a:srgbClr val="000000"/>
                  </a:solidFill>
                  <a:latin typeface="Arial - 19"/>
                </a:rPr>
                <a:t>: Geocentric theory of the universe</a:t>
              </a:r>
            </a:p>
            <a:p>
              <a:endParaRPr lang="en-US" sz="1400" smtClean="0">
                <a:solidFill>
                  <a:srgbClr val="000000"/>
                </a:solidFill>
                <a:latin typeface="Arial - 19"/>
              </a:endParaRPr>
            </a:p>
            <a:p>
              <a:r>
                <a:rPr lang="en-US" sz="1400" smtClean="0">
                  <a:solidFill>
                    <a:srgbClr val="000000"/>
                  </a:solidFill>
                  <a:latin typeface="Arial - 19"/>
                </a:rPr>
                <a:t>Ptolemy was an ancient Greek astronomer. Everybody  believed what he said, including the Catholic Church.</a:t>
              </a:r>
            </a:p>
            <a:p>
              <a:r>
                <a:rPr lang="en-US" sz="1400" smtClean="0">
                  <a:solidFill>
                    <a:srgbClr val="000000"/>
                  </a:solidFill>
                  <a:latin typeface="Arial - 19"/>
                </a:rPr>
                <a:t>1. The </a:t>
              </a:r>
              <a:r>
                <a:rPr lang="en-US" sz="1400" b="1" i="1" smtClean="0">
                  <a:solidFill>
                    <a:srgbClr val="000000"/>
                  </a:solidFill>
                  <a:latin typeface="Arial,BoldItalic - 19"/>
                </a:rPr>
                <a:t>geocentric </a:t>
              </a:r>
              <a:r>
                <a:rPr lang="en-US" sz="1400" smtClean="0">
                  <a:solidFill>
                    <a:srgbClr val="000000"/>
                  </a:solidFill>
                  <a:latin typeface="Arial - 19"/>
                </a:rPr>
                <a:t>theory.</a:t>
              </a:r>
            </a:p>
            <a:p>
              <a:r>
                <a:rPr lang="en-US" sz="1400" smtClean="0">
                  <a:solidFill>
                    <a:srgbClr val="000000"/>
                  </a:solidFill>
                  <a:latin typeface="Arial - 19"/>
                </a:rPr>
                <a:t>2. Earth is the center of the universe.</a:t>
              </a:r>
            </a:p>
            <a:p>
              <a:r>
                <a:rPr lang="en-US" sz="1400" smtClean="0">
                  <a:solidFill>
                    <a:srgbClr val="000000"/>
                  </a:solidFill>
                  <a:latin typeface="Arial - 19"/>
                </a:rPr>
                <a:t>3. Sun and planets revolve around Earth.</a:t>
              </a:r>
            </a:p>
            <a:p>
              <a:r>
                <a:rPr lang="en-US" sz="1400" smtClean="0">
                  <a:solidFill>
                    <a:srgbClr val="000000"/>
                  </a:solidFill>
                  <a:latin typeface="Arial - 19"/>
                </a:rPr>
                <a:t>The Scientific Revolution (the next four men) proved him  wrong!</a:t>
              </a:r>
              <a:endParaRPr lang="en-US" sz="1400">
                <a:solidFill>
                  <a:srgbClr val="000000"/>
                </a:solidFill>
                <a:latin typeface="Arial - 19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6840346" y="208406"/>
            <a:ext cx="13723746" cy="3011423"/>
            <a:chOff x="-6840346" y="208406"/>
            <a:chExt cx="13723746" cy="3011423"/>
          </a:xfrm>
        </p:grpSpPr>
        <p:pic>
          <p:nvPicPr>
            <p:cNvPr id="10" name="Picture 9" descr="bluePullTab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6840346" y="208406"/>
              <a:ext cx="7342378" cy="301142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1" name="TextBox 10"/>
            <p:cNvSpPr txBox="1"/>
            <p:nvPr/>
          </p:nvSpPr>
          <p:spPr>
            <a:xfrm rot="16200000">
              <a:off x="0" y="812800"/>
              <a:ext cx="1092200" cy="3539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700" smtClean="0">
                  <a:solidFill>
                    <a:srgbClr val="FFFFFF"/>
                  </a:solidFill>
                  <a:latin typeface="Arial - 22"/>
                </a:rPr>
                <a:t>Pull</a:t>
              </a:r>
              <a:endParaRPr lang="en-US" sz="1700">
                <a:solidFill>
                  <a:srgbClr val="FFFFFF"/>
                </a:solidFill>
                <a:latin typeface="Arial - 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800100"/>
              <a:ext cx="6883400" cy="78483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i="1" smtClean="0">
                  <a:solidFill>
                    <a:srgbClr val="000000"/>
                  </a:solidFill>
                  <a:latin typeface="Arial,Italic - 20"/>
                </a:rPr>
                <a:t>Understand the significance of the new scientific  theories </a:t>
              </a:r>
            </a:p>
            <a:p>
              <a:r>
                <a:rPr lang="en-US" sz="1500" b="1" i="1" smtClean="0">
                  <a:solidFill>
                    <a:srgbClr val="000000"/>
                  </a:solidFill>
                  <a:latin typeface="Arial,Italic - 20"/>
                </a:rPr>
                <a:t>(</a:t>
              </a:r>
              <a:r>
                <a:rPr lang="en-US" sz="1500" smtClean="0">
                  <a:solidFill>
                    <a:srgbClr val="000000"/>
                  </a:solidFill>
                  <a:latin typeface="Arial,Italic - 20"/>
                </a:rPr>
                <a:t>Copernicus, Galileo, Kepler, Newton) and the significance  of new inventions (telescope, microscope, thermometer,  barometer).</a:t>
              </a:r>
              <a:endParaRPr lang="en-US" sz="1500">
                <a:solidFill>
                  <a:srgbClr val="000000"/>
                </a:solidFill>
                <a:latin typeface="Arial,Italic - 2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6878446" y="1605407"/>
            <a:ext cx="13558646" cy="3011423"/>
            <a:chOff x="-6878446" y="1605407"/>
            <a:chExt cx="13558646" cy="3011423"/>
          </a:xfrm>
        </p:grpSpPr>
        <p:pic>
          <p:nvPicPr>
            <p:cNvPr id="14" name="Picture 13" descr="bluePullTab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6878446" y="1605407"/>
              <a:ext cx="7342378" cy="301142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5" name="TextBox 14"/>
            <p:cNvSpPr txBox="1"/>
            <p:nvPr/>
          </p:nvSpPr>
          <p:spPr>
            <a:xfrm rot="16200000">
              <a:off x="0" y="2209800"/>
              <a:ext cx="1092200" cy="3539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700" smtClean="0">
                  <a:solidFill>
                    <a:srgbClr val="FFFFFF"/>
                  </a:solidFill>
                  <a:latin typeface="Arial - 22"/>
                </a:rPr>
                <a:t>Pull</a:t>
              </a:r>
              <a:endParaRPr lang="en-US" sz="1700">
                <a:solidFill>
                  <a:srgbClr val="FFFFFF"/>
                </a:solidFill>
                <a:latin typeface="Arial - 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0" y="2057400"/>
              <a:ext cx="6680200" cy="101566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i="1" smtClean="0">
                  <a:solidFill>
                    <a:srgbClr val="000000"/>
                  </a:solidFill>
                  <a:latin typeface="Arial,Italic - 20"/>
                </a:rPr>
                <a:t>New Scientific Theories</a:t>
              </a:r>
            </a:p>
            <a:p>
              <a:r>
                <a:rPr lang="en-US" sz="1500" b="1" i="1" smtClean="0">
                  <a:solidFill>
                    <a:srgbClr val="000000"/>
                  </a:solidFill>
                  <a:latin typeface="Arial,Italic - 20"/>
                </a:rPr>
                <a:t>T</a:t>
              </a:r>
              <a:r>
                <a:rPr lang="en-US" sz="1500" smtClean="0">
                  <a:solidFill>
                    <a:srgbClr val="000000"/>
                  </a:solidFill>
                  <a:latin typeface="Arial,Italic - 20"/>
                </a:rPr>
                <a:t>he first advances made in modern science were made in  astronomy.</a:t>
              </a:r>
            </a:p>
            <a:p>
              <a:endParaRPr lang="en-US" sz="1500" smtClean="0">
                <a:solidFill>
                  <a:srgbClr val="000000"/>
                </a:solidFill>
                <a:latin typeface="Arial,Italic - 20"/>
              </a:endParaRPr>
            </a:p>
            <a:p>
              <a:r>
                <a:rPr lang="en-US" sz="1500" smtClean="0">
                  <a:solidFill>
                    <a:srgbClr val="000000"/>
                  </a:solidFill>
                  <a:latin typeface="Arial,Italic - 20"/>
                </a:rPr>
                <a:t>Four scientists made revolutionary discoveries in  astronomy.</a:t>
              </a:r>
              <a:endParaRPr lang="en-US" sz="1500">
                <a:solidFill>
                  <a:srgbClr val="000000"/>
                </a:solidFill>
                <a:latin typeface="Arial,Italic - 2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8E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87500" y="152400"/>
            <a:ext cx="6732270" cy="889001"/>
            <a:chOff x="1587500" y="152400"/>
            <a:chExt cx="6732270" cy="889001"/>
          </a:xfrm>
        </p:grpSpPr>
        <p:sp>
          <p:nvSpPr>
            <p:cNvPr id="2" name="Freeform 1"/>
            <p:cNvSpPr/>
            <p:nvPr/>
          </p:nvSpPr>
          <p:spPr>
            <a:xfrm>
              <a:off x="1587500" y="152400"/>
              <a:ext cx="6732270" cy="889001"/>
            </a:xfrm>
            <a:custGeom>
              <a:avLst/>
              <a:gdLst/>
              <a:ahLst/>
              <a:cxnLst/>
              <a:rect l="0" t="0" r="0" b="0"/>
              <a:pathLst>
                <a:path w="6732270" h="889001">
                  <a:moveTo>
                    <a:pt x="0" y="0"/>
                  </a:moveTo>
                  <a:lnTo>
                    <a:pt x="6732269" y="0"/>
                  </a:lnTo>
                  <a:lnTo>
                    <a:pt x="6732269" y="889000"/>
                  </a:lnTo>
                  <a:lnTo>
                    <a:pt x="0" y="889000"/>
                  </a:lnTo>
                  <a:close/>
                </a:path>
              </a:pathLst>
            </a:custGeom>
            <a:solidFill>
              <a:srgbClr val="FF682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25700" y="355600"/>
              <a:ext cx="56388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alibri - 24"/>
                </a:rPr>
                <a:t>The Beginning of the Scientific Revolution</a:t>
              </a:r>
              <a:endParaRPr lang="en-US">
                <a:solidFill>
                  <a:srgbClr val="000000"/>
                </a:solidFill>
                <a:latin typeface="Calibri - 24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7716646" y="716406"/>
            <a:ext cx="14955646" cy="4450588"/>
            <a:chOff x="-7716646" y="716406"/>
            <a:chExt cx="14955646" cy="4450588"/>
          </a:xfrm>
        </p:grpSpPr>
        <p:pic>
          <p:nvPicPr>
            <p:cNvPr id="5" name="Picture 4" descr="bluePullTab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716646" y="716406"/>
              <a:ext cx="8245347" cy="445058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0" y="1612900"/>
              <a:ext cx="1092200" cy="3539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700" smtClean="0">
                  <a:solidFill>
                    <a:srgbClr val="FFFFFF"/>
                  </a:solidFill>
                  <a:latin typeface="Arial - 22"/>
                </a:rPr>
                <a:t>Pull</a:t>
              </a:r>
              <a:endParaRPr lang="en-US" sz="1700">
                <a:solidFill>
                  <a:srgbClr val="FFFFFF"/>
                </a:solidFill>
                <a:latin typeface="Arial - 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1104900"/>
              <a:ext cx="7239000" cy="261379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smtClean="0">
                  <a:solidFill>
                    <a:srgbClr val="000000"/>
                  </a:solidFill>
                  <a:latin typeface="Arial,Bold - 20"/>
                </a:rPr>
                <a:t>Copernicus </a:t>
              </a:r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1473-1543 POLAND</a:t>
              </a:r>
            </a:p>
            <a:p>
              <a:endParaRPr lang="en-US" sz="1200" smtClean="0">
                <a:solidFill>
                  <a:srgbClr val="000000"/>
                </a:solidFill>
                <a:latin typeface="Arial - 16"/>
              </a:endParaRPr>
            </a:p>
            <a:p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Ca</a:t>
              </a:r>
              <a:r>
                <a:rPr lang="en-US" sz="1200" b="1" smtClean="0">
                  <a:solidFill>
                    <a:srgbClr val="000000"/>
                  </a:solidFill>
                  <a:latin typeface="Arial - 16"/>
                </a:rPr>
                <a:t>rtoon:</a:t>
              </a:r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 Heliocentric theory of the universe</a:t>
              </a:r>
            </a:p>
            <a:p>
              <a:endParaRPr lang="en-US" sz="1200" smtClean="0">
                <a:solidFill>
                  <a:srgbClr val="000000"/>
                </a:solidFill>
                <a:latin typeface="Arial - 16"/>
              </a:endParaRPr>
            </a:p>
            <a:p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Astronomer</a:t>
              </a:r>
            </a:p>
            <a:p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Copernicus said that was wrong:</a:t>
              </a:r>
            </a:p>
            <a:p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1. The heliocentric theory.</a:t>
              </a:r>
            </a:p>
            <a:p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2. Sun is the center of the universe.</a:t>
              </a:r>
            </a:p>
            <a:p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3. Earth and other planets revolve around the sun.</a:t>
              </a:r>
            </a:p>
            <a:p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4. Known as the Copernican theory.</a:t>
              </a:r>
            </a:p>
            <a:p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5. People not believe it: If Earth is in motion, then objects should fly off into  the universe.</a:t>
              </a:r>
            </a:p>
            <a:p>
              <a:endParaRPr lang="en-US" sz="1200" smtClean="0">
                <a:solidFill>
                  <a:srgbClr val="000000"/>
                </a:solidFill>
                <a:latin typeface="Arial - 16"/>
              </a:endParaRPr>
            </a:p>
            <a:p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Co</a:t>
              </a:r>
              <a:r>
                <a:rPr lang="en-US" sz="1200" b="1" smtClean="0">
                  <a:solidFill>
                    <a:srgbClr val="000000"/>
                  </a:solidFill>
                  <a:latin typeface="Arial - 16"/>
                </a:rPr>
                <a:t>pernicus</a:t>
              </a:r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 is regarded as the “Father of Modern Astronomy.”</a:t>
              </a:r>
              <a:endParaRPr lang="en-US" sz="1200">
                <a:solidFill>
                  <a:srgbClr val="000000"/>
                </a:solidFill>
                <a:latin typeface="Arial - 16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7729346" y="3065907"/>
            <a:ext cx="14434946" cy="4450587"/>
            <a:chOff x="-7729346" y="3065907"/>
            <a:chExt cx="14434946" cy="4450587"/>
          </a:xfrm>
        </p:grpSpPr>
        <p:grpSp>
          <p:nvGrpSpPr>
            <p:cNvPr id="11" name="Group 10"/>
            <p:cNvGrpSpPr/>
            <p:nvPr/>
          </p:nvGrpSpPr>
          <p:grpSpPr>
            <a:xfrm>
              <a:off x="-7729346" y="3065907"/>
              <a:ext cx="8452417" cy="4450587"/>
              <a:chOff x="-7729346" y="3065907"/>
              <a:chExt cx="8452417" cy="4450587"/>
            </a:xfrm>
          </p:grpSpPr>
          <p:pic>
            <p:nvPicPr>
              <p:cNvPr id="9" name="Picture 8" descr="bluePullTab.png"/>
              <p:cNvPicPr>
                <a:picLocks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7729346" y="3065907"/>
                <a:ext cx="8245347" cy="4450587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0" name="TextBox 9"/>
              <p:cNvSpPr txBox="1"/>
              <p:nvPr/>
            </p:nvSpPr>
            <p:spPr>
              <a:xfrm rot="16200000">
                <a:off x="0" y="4051300"/>
                <a:ext cx="10922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1700" smtClean="0">
                    <a:solidFill>
                      <a:srgbClr val="FFFFFF"/>
                    </a:solidFill>
                    <a:latin typeface="Arial - 22"/>
                  </a:rPr>
                  <a:t>Pull</a:t>
                </a:r>
                <a:endParaRPr lang="en-US" sz="1700">
                  <a:solidFill>
                    <a:srgbClr val="FFFFFF"/>
                  </a:solidFill>
                  <a:latin typeface="Arial - 22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0" y="3200400"/>
              <a:ext cx="6705600" cy="289310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400" b="1" smtClean="0">
                  <a:solidFill>
                    <a:srgbClr val="000000"/>
                  </a:solidFill>
                  <a:latin typeface="Arial,Bold - 18"/>
                </a:rPr>
                <a:t>Galileo </a:t>
              </a:r>
              <a:r>
                <a:rPr lang="en-US" sz="1400" smtClean="0">
                  <a:solidFill>
                    <a:srgbClr val="000000"/>
                  </a:solidFill>
                  <a:latin typeface="Arial - 18"/>
                </a:rPr>
                <a:t>1564-1642 ITALY</a:t>
              </a:r>
            </a:p>
            <a:p>
              <a:endParaRPr lang="en-US" sz="1400" smtClean="0">
                <a:solidFill>
                  <a:srgbClr val="000000"/>
                </a:solidFill>
                <a:latin typeface="Arial - 18"/>
              </a:endParaRPr>
            </a:p>
            <a:p>
              <a:r>
                <a:rPr lang="en-US" sz="1400" smtClean="0">
                  <a:solidFill>
                    <a:srgbClr val="000000"/>
                  </a:solidFill>
                  <a:latin typeface="Arial - 18"/>
                </a:rPr>
                <a:t>Ca</a:t>
              </a:r>
              <a:r>
                <a:rPr lang="en-US" sz="1400" b="1" smtClean="0">
                  <a:solidFill>
                    <a:srgbClr val="000000"/>
                  </a:solidFill>
                  <a:latin typeface="Arial - 18"/>
                </a:rPr>
                <a:t>rtoon</a:t>
              </a:r>
              <a:r>
                <a:rPr lang="en-US" sz="1400" smtClean="0">
                  <a:solidFill>
                    <a:srgbClr val="000000"/>
                  </a:solidFill>
                  <a:latin typeface="Arial - 18"/>
                </a:rPr>
                <a:t>: A guy with a telescope</a:t>
              </a:r>
            </a:p>
            <a:p>
              <a:endParaRPr lang="en-US" sz="1400" smtClean="0">
                <a:solidFill>
                  <a:srgbClr val="000000"/>
                </a:solidFill>
                <a:latin typeface="Arial - 18"/>
              </a:endParaRPr>
            </a:p>
            <a:p>
              <a:r>
                <a:rPr lang="en-US" sz="1400" smtClean="0">
                  <a:solidFill>
                    <a:srgbClr val="000000"/>
                  </a:solidFill>
                  <a:latin typeface="Arial - 18"/>
                </a:rPr>
                <a:t>As</a:t>
              </a:r>
              <a:r>
                <a:rPr lang="en-US" sz="1400" b="1" smtClean="0">
                  <a:solidFill>
                    <a:srgbClr val="000000"/>
                  </a:solidFill>
                  <a:latin typeface="Arial - 18"/>
                </a:rPr>
                <a:t>tronomer &amp; Mathematician</a:t>
              </a:r>
            </a:p>
            <a:p>
              <a:r>
                <a:rPr lang="en-US" sz="1400" b="1" smtClean="0">
                  <a:solidFill>
                    <a:srgbClr val="000000"/>
                  </a:solidFill>
                  <a:latin typeface="Arial - 18"/>
                </a:rPr>
                <a:t>G</a:t>
              </a:r>
              <a:r>
                <a:rPr lang="en-US" sz="1400" smtClean="0">
                  <a:solidFill>
                    <a:srgbClr val="000000"/>
                  </a:solidFill>
                  <a:latin typeface="Arial - 18"/>
                </a:rPr>
                <a:t>alileo is the </a:t>
              </a:r>
              <a:r>
                <a:rPr lang="en-US" sz="1400" b="1" smtClean="0">
                  <a:solidFill>
                    <a:srgbClr val="000000"/>
                  </a:solidFill>
                  <a:latin typeface="Arial - 18"/>
                </a:rPr>
                <a:t>“Father of Modern Experimental Science.”</a:t>
              </a:r>
            </a:p>
            <a:p>
              <a:r>
                <a:rPr lang="en-US" sz="1400" b="1" smtClean="0">
                  <a:solidFill>
                    <a:srgbClr val="000000"/>
                  </a:solidFill>
                  <a:latin typeface="Arial - 18"/>
                </a:rPr>
                <a:t>U</a:t>
              </a:r>
              <a:r>
                <a:rPr lang="en-US" sz="1400" smtClean="0">
                  <a:solidFill>
                    <a:srgbClr val="000000"/>
                  </a:solidFill>
                  <a:latin typeface="Arial - 18"/>
                </a:rPr>
                <a:t>sing the newly-invented telescope, he found evidence to   prove the Copernican theory.</a:t>
              </a:r>
            </a:p>
            <a:p>
              <a:endParaRPr lang="en-US" sz="1400" smtClean="0">
                <a:solidFill>
                  <a:srgbClr val="000000"/>
                </a:solidFill>
                <a:latin typeface="Arial - 18"/>
              </a:endParaRPr>
            </a:p>
            <a:p>
              <a:r>
                <a:rPr lang="en-US" sz="1400" smtClean="0">
                  <a:solidFill>
                    <a:srgbClr val="000000"/>
                  </a:solidFill>
                  <a:latin typeface="Arial - 18"/>
                </a:rPr>
                <a:t>In 1632, he published his book, Dialogue on Two World   Systems.</a:t>
              </a:r>
            </a:p>
            <a:p>
              <a:r>
                <a:rPr lang="en-US" sz="1400" smtClean="0">
                  <a:solidFill>
                    <a:srgbClr val="000000"/>
                  </a:solidFill>
                  <a:latin typeface="Arial - 18"/>
                </a:rPr>
                <a:t>His scientific discoveries contradicted the teachings of the   Catholic Church.</a:t>
              </a:r>
            </a:p>
            <a:p>
              <a:r>
                <a:rPr lang="en-US" sz="1400" smtClean="0">
                  <a:solidFill>
                    <a:srgbClr val="000000"/>
                  </a:solidFill>
                  <a:latin typeface="Arial - 18"/>
                </a:rPr>
                <a:t>In 1633, he was persecuted by the Inquisition, recanted,   and was put under house arrest</a:t>
              </a:r>
              <a:endParaRPr lang="en-US" sz="1400">
                <a:solidFill>
                  <a:srgbClr val="000000"/>
                </a:solidFill>
                <a:latin typeface="Arial - 18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87500" y="152400"/>
            <a:ext cx="6732270" cy="889001"/>
            <a:chOff x="1587500" y="152400"/>
            <a:chExt cx="6732270" cy="889001"/>
          </a:xfrm>
        </p:grpSpPr>
        <p:sp>
          <p:nvSpPr>
            <p:cNvPr id="2" name="Freeform 1"/>
            <p:cNvSpPr/>
            <p:nvPr/>
          </p:nvSpPr>
          <p:spPr>
            <a:xfrm>
              <a:off x="1587500" y="152400"/>
              <a:ext cx="6732270" cy="889001"/>
            </a:xfrm>
            <a:custGeom>
              <a:avLst/>
              <a:gdLst/>
              <a:ahLst/>
              <a:cxnLst/>
              <a:rect l="0" t="0" r="0" b="0"/>
              <a:pathLst>
                <a:path w="6732270" h="889001">
                  <a:moveTo>
                    <a:pt x="0" y="0"/>
                  </a:moveTo>
                  <a:lnTo>
                    <a:pt x="6732269" y="0"/>
                  </a:lnTo>
                  <a:lnTo>
                    <a:pt x="6732269" y="889000"/>
                  </a:lnTo>
                  <a:lnTo>
                    <a:pt x="0" y="889000"/>
                  </a:lnTo>
                  <a:close/>
                </a:path>
              </a:pathLst>
            </a:custGeom>
            <a:solidFill>
              <a:srgbClr val="FF682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25700" y="355600"/>
              <a:ext cx="56388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alibri - 24"/>
                </a:rPr>
                <a:t>The Beginning of the Scientific Revolution</a:t>
              </a:r>
              <a:endParaRPr lang="en-US">
                <a:solidFill>
                  <a:srgbClr val="000000"/>
                </a:solidFill>
                <a:latin typeface="Calibri - 24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7729346" y="652906"/>
            <a:ext cx="15069946" cy="4450588"/>
            <a:chOff x="-7729346" y="652906"/>
            <a:chExt cx="15069946" cy="4450588"/>
          </a:xfrm>
        </p:grpSpPr>
        <p:pic>
          <p:nvPicPr>
            <p:cNvPr id="5" name="Picture 4" descr="bluePullTab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729346" y="652906"/>
              <a:ext cx="8245347" cy="445058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0" y="1549400"/>
              <a:ext cx="1092200" cy="3539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700" smtClean="0">
                  <a:solidFill>
                    <a:srgbClr val="FFFFFF"/>
                  </a:solidFill>
                  <a:latin typeface="Arial - 22"/>
                </a:rPr>
                <a:t>Pull</a:t>
              </a:r>
              <a:endParaRPr lang="en-US" sz="1700">
                <a:solidFill>
                  <a:srgbClr val="FFFFFF"/>
                </a:solidFill>
                <a:latin typeface="Arial - 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1130300"/>
              <a:ext cx="7340600" cy="232371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400" b="1" smtClean="0">
                  <a:solidFill>
                    <a:srgbClr val="000000"/>
                  </a:solidFill>
                  <a:latin typeface="Arial,Bold - 19"/>
                </a:rPr>
                <a:t>Kepler 1571-1630 </a:t>
              </a:r>
              <a:r>
                <a:rPr lang="en-US" sz="1400" smtClean="0">
                  <a:solidFill>
                    <a:srgbClr val="000000"/>
                  </a:solidFill>
                  <a:latin typeface="Arial,Bold - 19"/>
                </a:rPr>
                <a:t>GERMANY</a:t>
              </a:r>
            </a:p>
            <a:p>
              <a:endParaRPr lang="en-US" sz="1400" smtClean="0">
                <a:solidFill>
                  <a:srgbClr val="000000"/>
                </a:solidFill>
                <a:latin typeface="Arial,Bold - 19"/>
              </a:endParaRPr>
            </a:p>
            <a:p>
              <a:r>
                <a:rPr lang="en-US" sz="1400" smtClean="0">
                  <a:solidFill>
                    <a:srgbClr val="000000"/>
                  </a:solidFill>
                  <a:latin typeface="Arial,Bold - 19"/>
                </a:rPr>
                <a:t>Ca</a:t>
              </a:r>
              <a:r>
                <a:rPr lang="en-US" sz="1400" b="1" smtClean="0">
                  <a:solidFill>
                    <a:srgbClr val="000000"/>
                  </a:solidFill>
                  <a:latin typeface="Arial,Bold - 19"/>
                </a:rPr>
                <a:t>rtoon</a:t>
              </a:r>
              <a:r>
                <a:rPr lang="en-US" sz="1400" smtClean="0">
                  <a:solidFill>
                    <a:srgbClr val="000000"/>
                  </a:solidFill>
                  <a:latin typeface="Arial,Bold - 19"/>
                </a:rPr>
                <a:t>: Earth makes an oval orbit around sun</a:t>
              </a:r>
            </a:p>
            <a:p>
              <a:endParaRPr lang="en-US" sz="1400" smtClean="0">
                <a:solidFill>
                  <a:srgbClr val="000000"/>
                </a:solidFill>
                <a:latin typeface="Arial,Bold - 19"/>
              </a:endParaRPr>
            </a:p>
            <a:p>
              <a:r>
                <a:rPr lang="en-US" sz="1400" smtClean="0">
                  <a:solidFill>
                    <a:srgbClr val="000000"/>
                  </a:solidFill>
                  <a:latin typeface="Arial,Bold - 19"/>
                </a:rPr>
                <a:t>Using math calculations, he explained Copernicus was right:</a:t>
              </a:r>
            </a:p>
            <a:p>
              <a:endParaRPr lang="en-US" sz="1400" smtClean="0">
                <a:solidFill>
                  <a:srgbClr val="000000"/>
                </a:solidFill>
                <a:latin typeface="Arial,Bold - 19"/>
              </a:endParaRPr>
            </a:p>
            <a:p>
              <a:r>
                <a:rPr lang="en-US" sz="1400" smtClean="0">
                  <a:solidFill>
                    <a:srgbClr val="000000"/>
                  </a:solidFill>
                  <a:latin typeface="Arial,Bold - 19"/>
                </a:rPr>
                <a:t>The Earth and other planets could revolve around the sun - if they   did so in an elliptical orbit. (Oval, not a circle.)</a:t>
              </a:r>
            </a:p>
            <a:p>
              <a:endParaRPr lang="en-US" sz="1400" smtClean="0">
                <a:solidFill>
                  <a:srgbClr val="000000"/>
                </a:solidFill>
                <a:latin typeface="Arial,Bold - 19"/>
              </a:endParaRPr>
            </a:p>
            <a:p>
              <a:r>
                <a:rPr lang="en-US" sz="1400" smtClean="0">
                  <a:solidFill>
                    <a:srgbClr val="000000"/>
                  </a:solidFill>
                  <a:latin typeface="Arial,Bold - 19"/>
                </a:rPr>
                <a:t>Kepler’s math proved that the universe operates according to   regular laws.</a:t>
              </a:r>
              <a:endParaRPr lang="en-US" sz="1400">
                <a:solidFill>
                  <a:srgbClr val="000000"/>
                </a:solidFill>
                <a:latin typeface="Arial,Bold - 19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7691246" y="3142107"/>
            <a:ext cx="15184246" cy="4450587"/>
            <a:chOff x="-7691246" y="3142107"/>
            <a:chExt cx="15184246" cy="4450587"/>
          </a:xfrm>
        </p:grpSpPr>
        <p:grpSp>
          <p:nvGrpSpPr>
            <p:cNvPr id="11" name="Group 10"/>
            <p:cNvGrpSpPr/>
            <p:nvPr/>
          </p:nvGrpSpPr>
          <p:grpSpPr>
            <a:xfrm>
              <a:off x="-7691246" y="3142107"/>
              <a:ext cx="8414317" cy="4450587"/>
              <a:chOff x="-7691246" y="3142107"/>
              <a:chExt cx="8414317" cy="4450587"/>
            </a:xfrm>
          </p:grpSpPr>
          <p:pic>
            <p:nvPicPr>
              <p:cNvPr id="9" name="Picture 8" descr="bluePullTab.png"/>
              <p:cNvPicPr>
                <a:picLocks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7691246" y="3142107"/>
                <a:ext cx="8245347" cy="4450587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0" name="TextBox 9"/>
              <p:cNvSpPr txBox="1"/>
              <p:nvPr/>
            </p:nvSpPr>
            <p:spPr>
              <a:xfrm rot="16200000">
                <a:off x="0" y="4127500"/>
                <a:ext cx="1092200" cy="35394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1700" smtClean="0">
                    <a:solidFill>
                      <a:srgbClr val="FFFFFF"/>
                    </a:solidFill>
                    <a:latin typeface="Arial - 22"/>
                  </a:rPr>
                  <a:t>Pull</a:t>
                </a:r>
                <a:endParaRPr lang="en-US" sz="1700">
                  <a:solidFill>
                    <a:srgbClr val="FFFFFF"/>
                  </a:solidFill>
                  <a:latin typeface="Arial - 22"/>
                </a:endParaRPr>
              </a:p>
            </p:txBody>
          </p:sp>
        </p:grpSp>
        <p:sp>
          <p:nvSpPr>
            <p:cNvPr id="12" name="TextBox 11">
              <a:hlinkClick r:id="rId3"/>
            </p:cNvPr>
            <p:cNvSpPr txBox="1"/>
            <p:nvPr/>
          </p:nvSpPr>
          <p:spPr>
            <a:xfrm>
              <a:off x="0" y="3492500"/>
              <a:ext cx="7493000" cy="243175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smtClean="0">
                  <a:solidFill>
                    <a:srgbClr val="000000"/>
                  </a:solidFill>
                  <a:latin typeface="Arial,Bold - 20"/>
                </a:rPr>
                <a:t>Newton </a:t>
              </a:r>
              <a:r>
                <a:rPr lang="en-US" sz="1200" smtClean="0">
                  <a:solidFill>
                    <a:srgbClr val="000000"/>
                  </a:solidFill>
                  <a:latin typeface="Arial - 17"/>
                </a:rPr>
                <a:t>1642-1727 ENGLAND</a:t>
              </a:r>
            </a:p>
            <a:p>
              <a:endParaRPr lang="en-US" sz="1200" smtClean="0">
                <a:solidFill>
                  <a:srgbClr val="000000"/>
                </a:solidFill>
                <a:latin typeface="Arial - 17"/>
              </a:endParaRPr>
            </a:p>
            <a:p>
              <a:r>
                <a:rPr lang="en-US" sz="1200" smtClean="0">
                  <a:solidFill>
                    <a:srgbClr val="000000"/>
                  </a:solidFill>
                  <a:latin typeface="Arial - 17"/>
                </a:rPr>
                <a:t>Cartoon: A guy under an apple tree.  An apple hits him on the head.</a:t>
              </a:r>
            </a:p>
            <a:p>
              <a:endParaRPr lang="en-US" sz="1200" smtClean="0">
                <a:solidFill>
                  <a:srgbClr val="000000"/>
                </a:solidFill>
                <a:latin typeface="Arial - 17"/>
              </a:endParaRPr>
            </a:p>
            <a:p>
              <a:r>
                <a:rPr lang="en-US" sz="1200" smtClean="0">
                  <a:solidFill>
                    <a:srgbClr val="000000"/>
                  </a:solidFill>
                  <a:latin typeface="Arial - 17"/>
                </a:rPr>
                <a:t>Ma</a:t>
              </a:r>
              <a:r>
                <a:rPr lang="en-US" sz="1200" b="1" smtClean="0">
                  <a:solidFill>
                    <a:srgbClr val="000000"/>
                  </a:solidFill>
                  <a:latin typeface="Arial - 17"/>
                </a:rPr>
                <a:t>thematician </a:t>
              </a:r>
            </a:p>
            <a:p>
              <a:r>
                <a:rPr lang="en-US" sz="1200" b="1" smtClean="0">
                  <a:solidFill>
                    <a:srgbClr val="000000"/>
                  </a:solidFill>
                  <a:latin typeface="Arial - 17"/>
                </a:rPr>
                <a:t>I</a:t>
              </a:r>
              <a:r>
                <a:rPr lang="en-US" sz="1200" smtClean="0">
                  <a:solidFill>
                    <a:srgbClr val="000000"/>
                  </a:solidFill>
                  <a:latin typeface="Arial - 17"/>
                </a:rPr>
                <a:t>saac Newton sat under a tree and an apple fell on his head.</a:t>
              </a:r>
            </a:p>
            <a:p>
              <a:r>
                <a:rPr lang="en-US" sz="1200" smtClean="0">
                  <a:solidFill>
                    <a:srgbClr val="000000"/>
                  </a:solidFill>
                  <a:latin typeface="Arial - 17"/>
                </a:rPr>
                <a:t>He had a sudden flash of insight: Every planet follows the laws of gravity!</a:t>
              </a:r>
            </a:p>
            <a:p>
              <a:endParaRPr lang="en-US" sz="1200" smtClean="0">
                <a:solidFill>
                  <a:srgbClr val="000000"/>
                </a:solidFill>
                <a:latin typeface="Arial - 17"/>
              </a:endParaRPr>
            </a:p>
            <a:p>
              <a:r>
                <a:rPr lang="en-US" sz="1200" smtClean="0">
                  <a:solidFill>
                    <a:srgbClr val="000000"/>
                  </a:solidFill>
                  <a:latin typeface="Arial - 17"/>
                </a:rPr>
                <a:t>The Law of Universal Gravitation (1687)</a:t>
              </a:r>
            </a:p>
            <a:p>
              <a:r>
                <a:rPr lang="en-US" sz="1200" smtClean="0">
                  <a:solidFill>
                    <a:srgbClr val="000000"/>
                  </a:solidFill>
                  <a:latin typeface="Arial - 17"/>
                </a:rPr>
                <a:t>1. Why objects fall to the ground. (gravity)</a:t>
              </a:r>
            </a:p>
            <a:p>
              <a:r>
                <a:rPr lang="en-US" sz="1200" smtClean="0">
                  <a:solidFill>
                    <a:srgbClr val="000000"/>
                  </a:solidFill>
                  <a:latin typeface="Arial - 17"/>
                </a:rPr>
                <a:t>2. Why planets stay in their orbits. (gravity)</a:t>
              </a:r>
            </a:p>
            <a:p>
              <a:r>
                <a:rPr lang="en-US" sz="1200" smtClean="0">
                  <a:solidFill>
                    <a:srgbClr val="000000"/>
                  </a:solidFill>
                  <a:latin typeface="Arial - 17"/>
                </a:rPr>
                <a:t>An ever bigger idea: The universe operates according to regular laws!</a:t>
              </a:r>
              <a:endParaRPr lang="en-US" sz="1200">
                <a:solidFill>
                  <a:srgbClr val="000000"/>
                </a:solidFill>
                <a:latin typeface="Arial - 17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D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87500" y="152400"/>
            <a:ext cx="6732270" cy="889001"/>
            <a:chOff x="1587500" y="152400"/>
            <a:chExt cx="6732270" cy="889001"/>
          </a:xfrm>
        </p:grpSpPr>
        <p:sp>
          <p:nvSpPr>
            <p:cNvPr id="2" name="Freeform 1"/>
            <p:cNvSpPr/>
            <p:nvPr/>
          </p:nvSpPr>
          <p:spPr>
            <a:xfrm>
              <a:off x="1587500" y="152400"/>
              <a:ext cx="6732270" cy="889001"/>
            </a:xfrm>
            <a:custGeom>
              <a:avLst/>
              <a:gdLst/>
              <a:ahLst/>
              <a:cxnLst/>
              <a:rect l="0" t="0" r="0" b="0"/>
              <a:pathLst>
                <a:path w="6732270" h="889001">
                  <a:moveTo>
                    <a:pt x="0" y="0"/>
                  </a:moveTo>
                  <a:lnTo>
                    <a:pt x="6732269" y="0"/>
                  </a:lnTo>
                  <a:lnTo>
                    <a:pt x="6732269" y="889000"/>
                  </a:lnTo>
                  <a:lnTo>
                    <a:pt x="0" y="889000"/>
                  </a:lnTo>
                  <a:close/>
                </a:path>
              </a:pathLst>
            </a:custGeom>
            <a:solidFill>
              <a:srgbClr val="FF682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25700" y="355600"/>
              <a:ext cx="56388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alibri - 24"/>
                </a:rPr>
                <a:t>The Beginning of the Scientific Revolution</a:t>
              </a:r>
              <a:endParaRPr lang="en-US">
                <a:solidFill>
                  <a:srgbClr val="000000"/>
                </a:solidFill>
                <a:latin typeface="Calibri - 24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8100" y="1460500"/>
            <a:ext cx="10058400" cy="246439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smtClean="0">
                <a:solidFill>
                  <a:srgbClr val="000000"/>
                </a:solidFill>
                <a:latin typeface="Arial - 14"/>
              </a:rPr>
              <a:t> </a:t>
            </a:r>
            <a:r>
              <a:rPr lang="en-US" sz="1000" b="1" i="1" u="sng" smtClean="0">
                <a:solidFill>
                  <a:srgbClr val="000000"/>
                </a:solidFill>
                <a:latin typeface="Arial - 14"/>
              </a:rPr>
              <a:t>Who invented it  </a:t>
            </a:r>
            <a:r>
              <a:rPr lang="en-US" sz="1000" i="1" u="sng" smtClean="0">
                <a:solidFill>
                  <a:srgbClr val="000000"/>
                </a:solidFill>
                <a:latin typeface="Arial - 14"/>
              </a:rPr>
              <a:t> </a:t>
            </a:r>
            <a:r>
              <a:rPr lang="en-US" sz="1000" b="1" i="1" u="sng" smtClean="0">
                <a:solidFill>
                  <a:srgbClr val="000000"/>
                </a:solidFill>
                <a:latin typeface="Arial - 14"/>
              </a:rPr>
              <a:t>What it does</a:t>
            </a:r>
            <a:r>
              <a:rPr lang="en-US" sz="1000" i="1" u="sng" smtClean="0">
                <a:solidFill>
                  <a:srgbClr val="000000"/>
                </a:solidFill>
                <a:latin typeface="Arial - 14"/>
              </a:rPr>
              <a:t>  </a:t>
            </a:r>
            <a:r>
              <a:rPr lang="en-US" sz="1000" b="1" i="1" u="sng" smtClean="0">
                <a:solidFill>
                  <a:srgbClr val="000000"/>
                </a:solidFill>
                <a:latin typeface="Arial - 14"/>
              </a:rPr>
              <a:t>Why it was significant</a:t>
            </a:r>
          </a:p>
          <a:p>
            <a:endParaRPr lang="en-US" sz="1000" b="1" i="1" u="sng" smtClean="0">
              <a:solidFill>
                <a:srgbClr val="000000"/>
              </a:solidFill>
              <a:latin typeface="Arial - 14"/>
            </a:endParaRPr>
          </a:p>
          <a:p>
            <a:r>
              <a:rPr lang="en-US" sz="1000" b="1" i="1" u="sng" smtClean="0">
                <a:solidFill>
                  <a:srgbClr val="000000"/>
                </a:solidFill>
                <a:latin typeface="Arial - 14"/>
              </a:rPr>
              <a:t>1.</a:t>
            </a:r>
            <a:r>
              <a:rPr lang="en-US" sz="1000" b="1" smtClean="0">
                <a:solidFill>
                  <a:srgbClr val="000000"/>
                </a:solidFill>
                <a:latin typeface="Arial,Bold - 14"/>
              </a:rPr>
              <a:t> Telescope  </a:t>
            </a:r>
            <a:r>
              <a:rPr lang="en-US" sz="1000" smtClean="0">
                <a:solidFill>
                  <a:srgbClr val="000000"/>
                </a:solidFill>
                <a:latin typeface="Arial - 14"/>
              </a:rPr>
              <a:t>The Dutch, 1608  Magnifies things at a distance.</a:t>
            </a:r>
          </a:p>
          <a:p>
            <a:r>
              <a:rPr lang="en-US" sz="1000" smtClean="0">
                <a:solidFill>
                  <a:srgbClr val="000000"/>
                </a:solidFill>
                <a:latin typeface="Arial - 14"/>
              </a:rPr>
              <a:t> Galileo built his, 1609  Improves human observation</a:t>
            </a:r>
          </a:p>
          <a:p>
            <a:r>
              <a:rPr lang="en-US" sz="1000" smtClean="0">
                <a:solidFill>
                  <a:srgbClr val="000000"/>
                </a:solidFill>
                <a:latin typeface="Arial - 14"/>
              </a:rPr>
              <a:t> Magnified 30 times. in astronomy. </a:t>
            </a:r>
          </a:p>
          <a:p>
            <a:r>
              <a:rPr lang="en-US" sz="1000" smtClean="0">
                <a:solidFill>
                  <a:srgbClr val="000000"/>
                </a:solidFill>
                <a:latin typeface="Arial - 14"/>
              </a:rPr>
              <a:t> Galileo observed:</a:t>
            </a:r>
          </a:p>
          <a:p>
            <a:r>
              <a:rPr lang="en-US" sz="1000" smtClean="0">
                <a:solidFill>
                  <a:srgbClr val="000000"/>
                </a:solidFill>
                <a:latin typeface="Arial - 14"/>
              </a:rPr>
              <a:t> Moons revolved around Jupiter.</a:t>
            </a:r>
          </a:p>
          <a:p>
            <a:r>
              <a:rPr lang="en-US" sz="1000" smtClean="0">
                <a:solidFill>
                  <a:srgbClr val="000000"/>
                </a:solidFill>
                <a:latin typeface="Arial - 14"/>
              </a:rPr>
              <a:t> So everything does not revolve</a:t>
            </a:r>
          </a:p>
          <a:p>
            <a:r>
              <a:rPr lang="en-US" sz="1000" smtClean="0">
                <a:solidFill>
                  <a:srgbClr val="000000"/>
                </a:solidFill>
                <a:latin typeface="Arial - 14"/>
              </a:rPr>
              <a:t> around the earth.</a:t>
            </a:r>
          </a:p>
          <a:p>
            <a:endParaRPr lang="en-US" sz="1000" smtClean="0">
              <a:solidFill>
                <a:srgbClr val="000000"/>
              </a:solidFill>
              <a:latin typeface="Arial - 14"/>
            </a:endParaRPr>
          </a:p>
          <a:p>
            <a:endParaRPr lang="en-US" sz="1000" smtClean="0">
              <a:solidFill>
                <a:srgbClr val="000000"/>
              </a:solidFill>
              <a:latin typeface="Arial - 14"/>
            </a:endParaRPr>
          </a:p>
          <a:p>
            <a:endParaRPr lang="en-US" sz="1000" smtClean="0">
              <a:solidFill>
                <a:srgbClr val="000000"/>
              </a:solidFill>
              <a:latin typeface="Arial - 14"/>
            </a:endParaRPr>
          </a:p>
          <a:p>
            <a:r>
              <a:rPr lang="en-US" sz="1000" smtClean="0">
                <a:solidFill>
                  <a:srgbClr val="000000"/>
                </a:solidFill>
                <a:latin typeface="Arial - 14"/>
              </a:rPr>
              <a:t>2. M</a:t>
            </a:r>
            <a:r>
              <a:rPr lang="en-US" sz="1000" b="1" smtClean="0">
                <a:solidFill>
                  <a:srgbClr val="000000"/>
                </a:solidFill>
                <a:latin typeface="Arial,Bold - 14"/>
              </a:rPr>
              <a:t>icroscope  </a:t>
            </a:r>
            <a:r>
              <a:rPr lang="en-US" sz="1000" smtClean="0">
                <a:solidFill>
                  <a:srgbClr val="000000"/>
                </a:solidFill>
                <a:latin typeface="Arial - 14"/>
              </a:rPr>
              <a:t>Robert Hooke, 1667  Magnifies small objects.  Discovered plant cells.</a:t>
            </a:r>
          </a:p>
          <a:p>
            <a:r>
              <a:rPr lang="en-US" sz="1000" smtClean="0">
                <a:solidFill>
                  <a:srgbClr val="000000"/>
                </a:solidFill>
                <a:latin typeface="Arial - 14"/>
              </a:rPr>
              <a:t> Improves observation in</a:t>
            </a:r>
          </a:p>
          <a:p>
            <a:r>
              <a:rPr lang="en-US" sz="1000" smtClean="0">
                <a:solidFill>
                  <a:srgbClr val="000000"/>
                </a:solidFill>
                <a:latin typeface="Arial - 14"/>
              </a:rPr>
              <a:t> biology and medicine.</a:t>
            </a:r>
            <a:endParaRPr lang="en-US" sz="1000">
              <a:solidFill>
                <a:srgbClr val="000000"/>
              </a:solidFill>
              <a:latin typeface="Arial - 14"/>
            </a:endParaRPr>
          </a:p>
        </p:txBody>
      </p:sp>
      <p:pic>
        <p:nvPicPr>
          <p:cNvPr id="6" name="Picture 5" descr="Galileo's_Telescope[1]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" y="4940300"/>
            <a:ext cx="1775332" cy="27211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 descr="R1020079-Galileo_demonstrating_his_telescope_in_1609-SPL[1]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5499100"/>
            <a:ext cx="3239007" cy="21211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Picture 7" descr="Robert-Hooke-early-microscope[1]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50" y="5016500"/>
            <a:ext cx="2320925" cy="26136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D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74723" y="158622"/>
            <a:ext cx="5867909" cy="774829"/>
            <a:chOff x="1974723" y="158622"/>
            <a:chExt cx="5867909" cy="774829"/>
          </a:xfrm>
        </p:grpSpPr>
        <p:sp>
          <p:nvSpPr>
            <p:cNvPr id="2" name="Freeform 1"/>
            <p:cNvSpPr/>
            <p:nvPr/>
          </p:nvSpPr>
          <p:spPr>
            <a:xfrm>
              <a:off x="1974723" y="158622"/>
              <a:ext cx="5867909" cy="774829"/>
            </a:xfrm>
            <a:custGeom>
              <a:avLst/>
              <a:gdLst/>
              <a:ahLst/>
              <a:cxnLst/>
              <a:rect l="0" t="0" r="0" b="0"/>
              <a:pathLst>
                <a:path w="5867909" h="774829">
                  <a:moveTo>
                    <a:pt x="0" y="0"/>
                  </a:moveTo>
                  <a:lnTo>
                    <a:pt x="5867908" y="0"/>
                  </a:lnTo>
                  <a:lnTo>
                    <a:pt x="5867908" y="774828"/>
                  </a:lnTo>
                  <a:lnTo>
                    <a:pt x="0" y="774828"/>
                  </a:lnTo>
                  <a:close/>
                </a:path>
              </a:pathLst>
            </a:custGeom>
            <a:solidFill>
              <a:srgbClr val="FF682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692400" y="330200"/>
              <a:ext cx="49276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smtClean="0">
                  <a:solidFill>
                    <a:srgbClr val="000000"/>
                  </a:solidFill>
                  <a:latin typeface="Calibri - 20"/>
                </a:rPr>
                <a:t>The Beginning of the Scientific Revolution</a:t>
              </a:r>
              <a:endParaRPr lang="en-US" sz="1500">
                <a:solidFill>
                  <a:srgbClr val="000000"/>
                </a:solidFill>
                <a:latin typeface="Calibri - 2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25600" y="1282700"/>
            <a:ext cx="7501890" cy="258532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b="1" smtClean="0">
                <a:solidFill>
                  <a:srgbClr val="000000"/>
                </a:solidFill>
                <a:latin typeface="Arial,Bold - 13"/>
              </a:rPr>
              <a:t> </a:t>
            </a:r>
            <a:r>
              <a:rPr lang="en-US" sz="1000" b="1" smtClean="0">
                <a:solidFill>
                  <a:srgbClr val="000000"/>
                </a:solidFill>
                <a:latin typeface="Arial,Bold - 12"/>
              </a:rPr>
              <a:t> 		Who invented it? What it does?  Why it was significant?</a:t>
            </a:r>
          </a:p>
          <a:p>
            <a:r>
              <a:rPr lang="en-US" sz="1000" b="1" smtClean="0">
                <a:solidFill>
                  <a:srgbClr val="000000"/>
                </a:solidFill>
                <a:latin typeface="Arial,Bold - 12"/>
              </a:rPr>
              <a:t>3. Thermometer  </a:t>
            </a:r>
            <a:r>
              <a:rPr lang="en-US" sz="1000" smtClean="0">
                <a:solidFill>
                  <a:srgbClr val="000000"/>
                </a:solidFill>
                <a:latin typeface="Arial - 12"/>
              </a:rPr>
              <a:t>Daniel Gabriel Fahrenheit Measures temperature.  Boiling point (212); </a:t>
            </a:r>
          </a:p>
          <a:p>
            <a:r>
              <a:rPr lang="en-US" sz="1000" smtClean="0">
                <a:solidFill>
                  <a:srgbClr val="000000"/>
                </a:solidFill>
                <a:latin typeface="Arial - 12"/>
              </a:rPr>
              <a:t>                                 1686 -1736                                      				  Freezing point (32)			</a:t>
            </a:r>
          </a:p>
          <a:p>
            <a:r>
              <a:rPr lang="en-US" sz="1000" smtClean="0">
                <a:solidFill>
                  <a:srgbClr val="000000"/>
                </a:solidFill>
                <a:latin typeface="Arial - 12"/>
              </a:rPr>
              <a:t>  </a:t>
            </a:r>
          </a:p>
          <a:p>
            <a:r>
              <a:rPr lang="en-US" sz="1000" smtClean="0">
                <a:solidFill>
                  <a:srgbClr val="000000"/>
                </a:solidFill>
                <a:latin typeface="Arial - 12"/>
              </a:rPr>
              <a:t>    Anders Celsius              Boiling point (100)      </a:t>
            </a:r>
          </a:p>
          <a:p>
            <a:r>
              <a:rPr lang="en-US" sz="1000" smtClean="0">
                <a:solidFill>
                  <a:srgbClr val="000000"/>
                </a:solidFill>
                <a:latin typeface="Arial - 12"/>
              </a:rPr>
              <a:t>                                1701-1744 		                                                          Freezing Point (0)</a:t>
            </a:r>
          </a:p>
          <a:p>
            <a:endParaRPr lang="en-US" sz="1000" smtClean="0">
              <a:solidFill>
                <a:srgbClr val="000000"/>
              </a:solidFill>
              <a:latin typeface="Arial - 12"/>
            </a:endParaRPr>
          </a:p>
          <a:p>
            <a:endParaRPr lang="en-US" sz="1000" smtClean="0">
              <a:solidFill>
                <a:srgbClr val="000000"/>
              </a:solidFill>
              <a:latin typeface="Arial - 12"/>
            </a:endParaRPr>
          </a:p>
          <a:p>
            <a:r>
              <a:rPr lang="en-US" sz="1000" smtClean="0">
                <a:solidFill>
                  <a:srgbClr val="000000"/>
                </a:solidFill>
                <a:latin typeface="Arial - 12"/>
              </a:rPr>
              <a:t>4. </a:t>
            </a:r>
            <a:r>
              <a:rPr lang="en-US" sz="1000" b="1" smtClean="0">
                <a:solidFill>
                  <a:srgbClr val="000000"/>
                </a:solidFill>
                <a:latin typeface="Arial,Bold - 12"/>
              </a:rPr>
              <a:t>Barometer  </a:t>
            </a:r>
            <a:r>
              <a:rPr lang="en-US" sz="900" smtClean="0">
                <a:solidFill>
                  <a:srgbClr val="000000"/>
                </a:solidFill>
                <a:latin typeface="Arial,Bold - 11"/>
              </a:rPr>
              <a:t>Evangelista Torricelli</a:t>
            </a:r>
            <a:r>
              <a:rPr lang="en-US" sz="1000" smtClean="0">
                <a:solidFill>
                  <a:srgbClr val="000000"/>
                </a:solidFill>
                <a:latin typeface="Arial - 12"/>
              </a:rPr>
              <a:t> 1645  Measures atmospheric  It allows you to forecast      </a:t>
            </a:r>
            <a:r>
              <a:rPr lang="en-US" sz="900" smtClean="0">
                <a:solidFill>
                  <a:srgbClr val="000000"/>
                </a:solidFill>
                <a:latin typeface="Arial - 11"/>
              </a:rPr>
              <a:t>Gasparo Berti 1600 ??</a:t>
            </a:r>
            <a:r>
              <a:rPr lang="en-US" sz="1000" smtClean="0">
                <a:solidFill>
                  <a:srgbClr val="000000"/>
                </a:solidFill>
                <a:latin typeface="Arial - 12"/>
              </a:rPr>
              <a:t>   pressure.      the weather.</a:t>
            </a:r>
          </a:p>
          <a:p>
            <a:r>
              <a:rPr lang="en-US" sz="1000" smtClean="0">
                <a:solidFill>
                  <a:srgbClr val="000000"/>
                </a:solidFill>
                <a:latin typeface="Arial - 12"/>
              </a:rPr>
              <a:t>                                                                                                                                                          </a:t>
            </a:r>
            <a:r>
              <a:rPr lang="en-US" sz="900" smtClean="0">
                <a:solidFill>
                  <a:srgbClr val="000000"/>
                </a:solidFill>
                <a:latin typeface="Arial - 12"/>
              </a:rPr>
              <a:t>When the barometer falls </a:t>
            </a:r>
          </a:p>
          <a:p>
            <a:r>
              <a:rPr lang="en-US" sz="900" smtClean="0">
                <a:solidFill>
                  <a:srgbClr val="000000"/>
                </a:solidFill>
                <a:latin typeface="Arial - 12"/>
              </a:rPr>
              <a:t>	                                                                                                                     dramatically, you are in  for                    </a:t>
            </a:r>
          </a:p>
          <a:p>
            <a:r>
              <a:rPr lang="en-US" sz="900" smtClean="0">
                <a:solidFill>
                  <a:srgbClr val="000000"/>
                </a:solidFill>
                <a:latin typeface="Arial - 12"/>
              </a:rPr>
              <a:t>                                                                                                                               bad weather												</a:t>
            </a:r>
            <a:endParaRPr lang="en-US" sz="900">
              <a:solidFill>
                <a:srgbClr val="000000"/>
              </a:solidFill>
              <a:latin typeface="Arial - 12"/>
            </a:endParaRPr>
          </a:p>
        </p:txBody>
      </p:sp>
      <p:pic>
        <p:nvPicPr>
          <p:cNvPr id="6" name="Picture 5" descr="450px-Anders_Celsius[1]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" y="5257800"/>
            <a:ext cx="1542796" cy="21064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 descr="NBK-3292-16acfb4.png"/>
          <p:cNvPicPr>
            <a:picLocks/>
          </p:cNvPicPr>
          <p:nvPr/>
        </p:nvPicPr>
        <p:blipFill>
          <a:blip r:embed="rId3" cstate="print">
            <a:clrChange>
              <a:clrFrom>
                <a:srgbClr val="FFAD5B"/>
              </a:clrFrom>
              <a:clrTo>
                <a:srgbClr val="FFAD5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0500" y="2019300"/>
            <a:ext cx="3441700" cy="4533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0" name="Group 9"/>
          <p:cNvGrpSpPr/>
          <p:nvPr/>
        </p:nvGrpSpPr>
        <p:grpSpPr>
          <a:xfrm>
            <a:off x="1598422" y="4222369"/>
            <a:ext cx="1906778" cy="1731772"/>
            <a:chOff x="1598422" y="4222369"/>
            <a:chExt cx="1906778" cy="1731772"/>
          </a:xfrm>
        </p:grpSpPr>
        <p:sp>
          <p:nvSpPr>
            <p:cNvPr id="8" name="Freeform 7"/>
            <p:cNvSpPr/>
            <p:nvPr/>
          </p:nvSpPr>
          <p:spPr>
            <a:xfrm>
              <a:off x="1598422" y="4222369"/>
              <a:ext cx="1731773" cy="1731772"/>
            </a:xfrm>
            <a:custGeom>
              <a:avLst/>
              <a:gdLst/>
              <a:ahLst/>
              <a:cxnLst/>
              <a:rect l="0" t="0" r="0" b="0"/>
              <a:pathLst>
                <a:path w="1731773" h="1731772">
                  <a:moveTo>
                    <a:pt x="63880" y="333756"/>
                  </a:moveTo>
                  <a:lnTo>
                    <a:pt x="118363" y="263778"/>
                  </a:lnTo>
                  <a:lnTo>
                    <a:pt x="198373" y="197865"/>
                  </a:lnTo>
                  <a:lnTo>
                    <a:pt x="308863" y="130175"/>
                  </a:lnTo>
                  <a:lnTo>
                    <a:pt x="442213" y="77470"/>
                  </a:lnTo>
                  <a:lnTo>
                    <a:pt x="564642" y="44196"/>
                  </a:lnTo>
                  <a:lnTo>
                    <a:pt x="713867" y="15621"/>
                  </a:lnTo>
                  <a:lnTo>
                    <a:pt x="867791" y="1142"/>
                  </a:lnTo>
                  <a:lnTo>
                    <a:pt x="991107" y="0"/>
                  </a:lnTo>
                  <a:lnTo>
                    <a:pt x="1149857" y="8382"/>
                  </a:lnTo>
                  <a:lnTo>
                    <a:pt x="1265808" y="32384"/>
                  </a:lnTo>
                  <a:lnTo>
                    <a:pt x="1399920" y="76072"/>
                  </a:lnTo>
                  <a:lnTo>
                    <a:pt x="1533651" y="156209"/>
                  </a:lnTo>
                  <a:lnTo>
                    <a:pt x="1596263" y="211963"/>
                  </a:lnTo>
                  <a:lnTo>
                    <a:pt x="1646173" y="270383"/>
                  </a:lnTo>
                  <a:lnTo>
                    <a:pt x="1685798" y="338454"/>
                  </a:lnTo>
                  <a:lnTo>
                    <a:pt x="1715643" y="416559"/>
                  </a:lnTo>
                  <a:lnTo>
                    <a:pt x="1731772" y="525017"/>
                  </a:lnTo>
                  <a:lnTo>
                    <a:pt x="1727454" y="614045"/>
                  </a:lnTo>
                  <a:lnTo>
                    <a:pt x="1704086" y="720978"/>
                  </a:lnTo>
                  <a:lnTo>
                    <a:pt x="1665350" y="798576"/>
                  </a:lnTo>
                  <a:lnTo>
                    <a:pt x="1617472" y="865377"/>
                  </a:lnTo>
                  <a:lnTo>
                    <a:pt x="1563623" y="918590"/>
                  </a:lnTo>
                  <a:lnTo>
                    <a:pt x="1489075" y="977391"/>
                  </a:lnTo>
                  <a:lnTo>
                    <a:pt x="1396873" y="1017270"/>
                  </a:lnTo>
                  <a:lnTo>
                    <a:pt x="1301242" y="1041019"/>
                  </a:lnTo>
                  <a:lnTo>
                    <a:pt x="1197101" y="1050035"/>
                  </a:lnTo>
                  <a:lnTo>
                    <a:pt x="1200150" y="1145794"/>
                  </a:lnTo>
                  <a:lnTo>
                    <a:pt x="1179576" y="1243202"/>
                  </a:lnTo>
                  <a:lnTo>
                    <a:pt x="1143635" y="1350645"/>
                  </a:lnTo>
                  <a:lnTo>
                    <a:pt x="1093851" y="1442211"/>
                  </a:lnTo>
                  <a:lnTo>
                    <a:pt x="1017270" y="1553464"/>
                  </a:lnTo>
                  <a:lnTo>
                    <a:pt x="957960" y="1617217"/>
                  </a:lnTo>
                  <a:lnTo>
                    <a:pt x="885317" y="1678051"/>
                  </a:lnTo>
                  <a:lnTo>
                    <a:pt x="800607" y="1731771"/>
                  </a:lnTo>
                  <a:lnTo>
                    <a:pt x="879220" y="1610867"/>
                  </a:lnTo>
                  <a:lnTo>
                    <a:pt x="966723" y="1453134"/>
                  </a:lnTo>
                  <a:lnTo>
                    <a:pt x="999489" y="1364107"/>
                  </a:lnTo>
                  <a:lnTo>
                    <a:pt x="1019429" y="1270253"/>
                  </a:lnTo>
                  <a:lnTo>
                    <a:pt x="1021714" y="1193038"/>
                  </a:lnTo>
                  <a:lnTo>
                    <a:pt x="1009142" y="1124965"/>
                  </a:lnTo>
                  <a:lnTo>
                    <a:pt x="982345" y="1050544"/>
                  </a:lnTo>
                  <a:lnTo>
                    <a:pt x="803782" y="1042415"/>
                  </a:lnTo>
                  <a:lnTo>
                    <a:pt x="664210" y="1026667"/>
                  </a:lnTo>
                  <a:lnTo>
                    <a:pt x="530986" y="1001014"/>
                  </a:lnTo>
                  <a:lnTo>
                    <a:pt x="437260" y="973835"/>
                  </a:lnTo>
                  <a:lnTo>
                    <a:pt x="334263" y="932941"/>
                  </a:lnTo>
                  <a:lnTo>
                    <a:pt x="255016" y="897635"/>
                  </a:lnTo>
                  <a:lnTo>
                    <a:pt x="167513" y="837691"/>
                  </a:lnTo>
                  <a:lnTo>
                    <a:pt x="76835" y="746506"/>
                  </a:lnTo>
                  <a:lnTo>
                    <a:pt x="42417" y="703834"/>
                  </a:lnTo>
                  <a:lnTo>
                    <a:pt x="17272" y="656082"/>
                  </a:lnTo>
                  <a:lnTo>
                    <a:pt x="0" y="596138"/>
                  </a:lnTo>
                  <a:lnTo>
                    <a:pt x="1650" y="520700"/>
                  </a:lnTo>
                  <a:lnTo>
                    <a:pt x="5969" y="462788"/>
                  </a:lnTo>
                  <a:lnTo>
                    <a:pt x="30860" y="393319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05000" y="4406900"/>
              <a:ext cx="1600200" cy="4616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A face only a  mother could  love!</a:t>
              </a:r>
              <a:endParaRPr lang="en-US" sz="1200">
                <a:solidFill>
                  <a:srgbClr val="000000"/>
                </a:solidFill>
                <a:latin typeface="Arial - 16"/>
              </a:endParaRPr>
            </a:p>
          </p:txBody>
        </p:sp>
      </p:grpSp>
      <p:pic>
        <p:nvPicPr>
          <p:cNvPr id="11" name="Picture 10" descr="81px-Fahrenheit_Celsius_scales[1]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0650" y="3905250"/>
            <a:ext cx="1130681" cy="32769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Picture 11" descr="453px-MercuryBarometer.svg[1]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40650" y="4330700"/>
            <a:ext cx="1949195" cy="26207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8E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74723" y="158622"/>
            <a:ext cx="5867909" cy="774829"/>
            <a:chOff x="1974723" y="158622"/>
            <a:chExt cx="5867909" cy="774829"/>
          </a:xfrm>
        </p:grpSpPr>
        <p:sp>
          <p:nvSpPr>
            <p:cNvPr id="2" name="Freeform 1"/>
            <p:cNvSpPr/>
            <p:nvPr/>
          </p:nvSpPr>
          <p:spPr>
            <a:xfrm>
              <a:off x="1974723" y="158622"/>
              <a:ext cx="5867909" cy="774829"/>
            </a:xfrm>
            <a:custGeom>
              <a:avLst/>
              <a:gdLst/>
              <a:ahLst/>
              <a:cxnLst/>
              <a:rect l="0" t="0" r="0" b="0"/>
              <a:pathLst>
                <a:path w="5867909" h="774829">
                  <a:moveTo>
                    <a:pt x="0" y="0"/>
                  </a:moveTo>
                  <a:lnTo>
                    <a:pt x="5867908" y="0"/>
                  </a:lnTo>
                  <a:lnTo>
                    <a:pt x="5867908" y="774828"/>
                  </a:lnTo>
                  <a:lnTo>
                    <a:pt x="0" y="774828"/>
                  </a:lnTo>
                  <a:close/>
                </a:path>
              </a:pathLst>
            </a:custGeom>
            <a:solidFill>
              <a:srgbClr val="FF682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692400" y="330200"/>
              <a:ext cx="49276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smtClean="0">
                  <a:solidFill>
                    <a:srgbClr val="000000"/>
                  </a:solidFill>
                  <a:latin typeface="Calibri - 20"/>
                </a:rPr>
                <a:t>The Beginning of the Scientific Revolution</a:t>
              </a:r>
              <a:endParaRPr lang="en-US" sz="1500">
                <a:solidFill>
                  <a:srgbClr val="000000"/>
                </a:solidFill>
                <a:latin typeface="Calibri - 2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8060817" y="1792858"/>
            <a:ext cx="16132428" cy="4556125"/>
            <a:chOff x="-8060817" y="1792858"/>
            <a:chExt cx="16132428" cy="4556125"/>
          </a:xfrm>
        </p:grpSpPr>
        <p:grpSp>
          <p:nvGrpSpPr>
            <p:cNvPr id="8" name="Group 7"/>
            <p:cNvGrpSpPr/>
            <p:nvPr/>
          </p:nvGrpSpPr>
          <p:grpSpPr>
            <a:xfrm>
              <a:off x="-8060817" y="1792858"/>
              <a:ext cx="8816983" cy="4556125"/>
              <a:chOff x="-8060817" y="1792858"/>
              <a:chExt cx="8816983" cy="4556125"/>
            </a:xfrm>
          </p:grpSpPr>
          <p:pic>
            <p:nvPicPr>
              <p:cNvPr id="5" name="Picture 4" descr="bluePullTab.png"/>
              <p:cNvPicPr>
                <a:picLocks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8060817" y="1792858"/>
                <a:ext cx="8624316" cy="455612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6" name="TextBox 5"/>
              <p:cNvSpPr txBox="1"/>
              <p:nvPr/>
            </p:nvSpPr>
            <p:spPr>
              <a:xfrm rot="16200000">
                <a:off x="0" y="2806700"/>
                <a:ext cx="1143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Pull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16200000">
                <a:off x="0" y="2781300"/>
                <a:ext cx="1143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mtClean="0">
                    <a:solidFill>
                      <a:srgbClr val="FFFFFF"/>
                    </a:solidFill>
                    <a:latin typeface="Arial - 24"/>
                  </a:rPr>
                  <a:t>Pull</a:t>
                </a:r>
                <a:endParaRPr lang="en-US">
                  <a:solidFill>
                    <a:srgbClr val="FFFFFF"/>
                  </a:solidFill>
                  <a:latin typeface="Arial - 24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0" y="2679700"/>
              <a:ext cx="8071611" cy="267765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100" smtClean="0">
                  <a:solidFill>
                    <a:srgbClr val="000000"/>
                  </a:solidFill>
                  <a:latin typeface="Arial - 28"/>
                </a:rPr>
                <a:t>Understand the scientific method advanced by  Bacon and Descartes</a:t>
              </a:r>
            </a:p>
            <a:p>
              <a:endParaRPr lang="en-US" sz="2100" smtClean="0">
                <a:solidFill>
                  <a:srgbClr val="000000"/>
                </a:solidFill>
                <a:latin typeface="Arial - 28"/>
              </a:endParaRPr>
            </a:p>
            <a:p>
              <a:r>
                <a:rPr lang="en-US" sz="2100" smtClean="0">
                  <a:solidFill>
                    <a:srgbClr val="000000"/>
                  </a:solidFill>
                  <a:latin typeface="Arial - 28"/>
                </a:rPr>
                <a:t>To understand the influence of new scientific  rationalism on the growth of democratic ideas</a:t>
              </a:r>
            </a:p>
            <a:p>
              <a:endParaRPr lang="en-US" sz="2100" smtClean="0">
                <a:solidFill>
                  <a:srgbClr val="000000"/>
                </a:solidFill>
                <a:latin typeface="Arial - 28"/>
              </a:endParaRPr>
            </a:p>
            <a:p>
              <a:r>
                <a:rPr lang="en-US" sz="2100" smtClean="0">
                  <a:solidFill>
                    <a:srgbClr val="000000"/>
                  </a:solidFill>
                  <a:latin typeface="Arial - 28"/>
                </a:rPr>
                <a:t>To Understand the coexistence of science with  traditional religious beliefs.</a:t>
              </a:r>
              <a:endParaRPr lang="en-US" sz="2100">
                <a:solidFill>
                  <a:srgbClr val="000000"/>
                </a:solidFill>
                <a:latin typeface="Arial - 2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2057400"/>
              <a:ext cx="2377440" cy="30777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400" b="1" u="sng" smtClean="0">
                  <a:solidFill>
                    <a:srgbClr val="000000"/>
                  </a:solidFill>
                  <a:latin typeface="Arial - 19"/>
                </a:rPr>
                <a:t>Learning Targets</a:t>
              </a:r>
              <a:endParaRPr lang="en-US" sz="1400" b="1" u="sng">
                <a:solidFill>
                  <a:srgbClr val="000000"/>
                </a:solidFill>
                <a:latin typeface="Arial - 19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6693916" y="-40640"/>
            <a:ext cx="13117575" cy="3775583"/>
            <a:chOff x="-6693916" y="-40640"/>
            <a:chExt cx="13117575" cy="3775583"/>
          </a:xfrm>
        </p:grpSpPr>
        <p:grpSp>
          <p:nvGrpSpPr>
            <p:cNvPr id="15" name="Group 14"/>
            <p:cNvGrpSpPr/>
            <p:nvPr/>
          </p:nvGrpSpPr>
          <p:grpSpPr>
            <a:xfrm>
              <a:off x="-6693916" y="-40640"/>
              <a:ext cx="7330404" cy="3775583"/>
              <a:chOff x="-6693916" y="-40640"/>
              <a:chExt cx="7330404" cy="3775583"/>
            </a:xfrm>
          </p:grpSpPr>
          <p:pic>
            <p:nvPicPr>
              <p:cNvPr id="12" name="Picture 11" descr="bluePullTab.png"/>
              <p:cNvPicPr>
                <a:picLocks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6693916" y="-40640"/>
                <a:ext cx="7146797" cy="3775583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3" name="TextBox 12"/>
              <p:cNvSpPr txBox="1"/>
              <p:nvPr/>
            </p:nvSpPr>
            <p:spPr>
              <a:xfrm rot="16200000">
                <a:off x="0" y="800100"/>
                <a:ext cx="965200" cy="307777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1400" smtClean="0">
                    <a:solidFill>
                      <a:srgbClr val="000000"/>
                    </a:solidFill>
                    <a:latin typeface="Arial - 19"/>
                  </a:rPr>
                  <a:t>Pull</a:t>
                </a:r>
                <a:endParaRPr lang="en-US" sz="1400">
                  <a:solidFill>
                    <a:srgbClr val="000000"/>
                  </a:solidFill>
                  <a:latin typeface="Arial - 19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6200000">
                <a:off x="0" y="774700"/>
                <a:ext cx="965200" cy="307777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1400" smtClean="0">
                    <a:solidFill>
                      <a:srgbClr val="FFFFFF"/>
                    </a:solidFill>
                    <a:latin typeface="Arial - 19"/>
                  </a:rPr>
                  <a:t>Pull</a:t>
                </a:r>
                <a:endParaRPr lang="en-US" sz="1400">
                  <a:solidFill>
                    <a:srgbClr val="FFFFFF"/>
                  </a:solidFill>
                  <a:latin typeface="Arial - 19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0" y="508000"/>
              <a:ext cx="6423659" cy="203132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400" b="1" smtClean="0">
                  <a:solidFill>
                    <a:srgbClr val="000000"/>
                  </a:solidFill>
                  <a:latin typeface="Arial,Bold - 18"/>
                </a:rPr>
                <a:t>Francis Bacon </a:t>
              </a:r>
              <a:r>
                <a:rPr lang="en-US" sz="1400" smtClean="0">
                  <a:solidFill>
                    <a:srgbClr val="000000"/>
                  </a:solidFill>
                  <a:latin typeface="Arial - 18"/>
                </a:rPr>
                <a:t>1561-1625 “Father of the Scientific Method”</a:t>
              </a:r>
            </a:p>
            <a:p>
              <a:endParaRPr lang="en-US" sz="1400" smtClean="0">
                <a:solidFill>
                  <a:srgbClr val="000000"/>
                </a:solidFill>
                <a:latin typeface="Arial - 18"/>
              </a:endParaRPr>
            </a:p>
            <a:p>
              <a:r>
                <a:rPr lang="en-US" sz="1400" smtClean="0">
                  <a:solidFill>
                    <a:srgbClr val="000000"/>
                  </a:solidFill>
                  <a:latin typeface="Arial - 18"/>
                </a:rPr>
                <a:t>Sc</a:t>
              </a:r>
              <a:r>
                <a:rPr lang="en-US" sz="1400" b="1" i="1" smtClean="0">
                  <a:solidFill>
                    <a:srgbClr val="000000"/>
                  </a:solidFill>
                  <a:latin typeface="Arial,BoldItalic - 18"/>
                </a:rPr>
                <a:t>ientists must conduct experiments in the laboratory!</a:t>
              </a:r>
            </a:p>
            <a:p>
              <a:endParaRPr lang="en-US" sz="1400" b="1" i="1" smtClean="0">
                <a:solidFill>
                  <a:srgbClr val="000000"/>
                </a:solidFill>
                <a:latin typeface="Arial,BoldItalic - 18"/>
              </a:endParaRPr>
            </a:p>
            <a:p>
              <a:r>
                <a:rPr lang="en-US" sz="1400" b="1" i="1" smtClean="0">
                  <a:solidFill>
                    <a:srgbClr val="000000"/>
                  </a:solidFill>
                  <a:latin typeface="Arial,BoldItalic - 18"/>
                </a:rPr>
                <a:t>Sy</a:t>
              </a:r>
              <a:r>
                <a:rPr lang="en-US" sz="1400" b="1" i="1" smtClean="0">
                  <a:solidFill>
                    <a:srgbClr val="000000"/>
                  </a:solidFill>
                  <a:latin typeface="Arial - 18"/>
                </a:rPr>
                <a:t>stematic experimentation can reveal all the laws of nature.</a:t>
              </a:r>
            </a:p>
            <a:p>
              <a:endParaRPr lang="en-US" sz="1400" b="1" i="1" smtClean="0">
                <a:solidFill>
                  <a:srgbClr val="000000"/>
                </a:solidFill>
                <a:latin typeface="Arial - 18"/>
              </a:endParaRPr>
            </a:p>
            <a:p>
              <a:r>
                <a:rPr lang="en-US" sz="1400" b="1" i="1" smtClean="0">
                  <a:solidFill>
                    <a:srgbClr val="000000"/>
                  </a:solidFill>
                  <a:latin typeface="Arial - 18"/>
                </a:rPr>
                <a:t>Fr</a:t>
              </a:r>
              <a:r>
                <a:rPr lang="en-US" sz="1400" smtClean="0">
                  <a:solidFill>
                    <a:srgbClr val="000000"/>
                  </a:solidFill>
                  <a:latin typeface="Arial - 18"/>
                </a:rPr>
                <a:t>ancis Bacon was also a major political leader in England.</a:t>
              </a:r>
            </a:p>
            <a:p>
              <a:r>
                <a:rPr lang="en-US" sz="1400" smtClean="0">
                  <a:solidFill>
                    <a:srgbClr val="000000"/>
                  </a:solidFill>
                  <a:latin typeface="Arial - 18"/>
                </a:rPr>
                <a:t>He inspired the Royal Society in London and the Academy of  Sciences in Paris.</a:t>
              </a:r>
              <a:endParaRPr lang="en-US" sz="1400">
                <a:solidFill>
                  <a:srgbClr val="000000"/>
                </a:solidFill>
                <a:latin typeface="Arial - 18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74723" y="158622"/>
            <a:ext cx="5867909" cy="774829"/>
            <a:chOff x="1974723" y="158622"/>
            <a:chExt cx="5867909" cy="774829"/>
          </a:xfrm>
        </p:grpSpPr>
        <p:sp>
          <p:nvSpPr>
            <p:cNvPr id="2" name="Freeform 1"/>
            <p:cNvSpPr/>
            <p:nvPr/>
          </p:nvSpPr>
          <p:spPr>
            <a:xfrm>
              <a:off x="1974723" y="158622"/>
              <a:ext cx="5867909" cy="774829"/>
            </a:xfrm>
            <a:custGeom>
              <a:avLst/>
              <a:gdLst/>
              <a:ahLst/>
              <a:cxnLst/>
              <a:rect l="0" t="0" r="0" b="0"/>
              <a:pathLst>
                <a:path w="5867909" h="774829">
                  <a:moveTo>
                    <a:pt x="0" y="0"/>
                  </a:moveTo>
                  <a:lnTo>
                    <a:pt x="5867908" y="0"/>
                  </a:lnTo>
                  <a:lnTo>
                    <a:pt x="5867908" y="774828"/>
                  </a:lnTo>
                  <a:lnTo>
                    <a:pt x="0" y="774828"/>
                  </a:lnTo>
                  <a:close/>
                </a:path>
              </a:pathLst>
            </a:custGeom>
            <a:solidFill>
              <a:srgbClr val="FF682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692400" y="330200"/>
              <a:ext cx="49276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smtClean="0">
                  <a:solidFill>
                    <a:srgbClr val="000000"/>
                  </a:solidFill>
                  <a:latin typeface="Calibri - 20"/>
                </a:rPr>
                <a:t>The Beginning of the Scientific Revolution</a:t>
              </a:r>
              <a:endParaRPr lang="en-US" sz="1500">
                <a:solidFill>
                  <a:srgbClr val="000000"/>
                </a:solidFill>
                <a:latin typeface="Calibri - 2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8098917" y="433958"/>
            <a:ext cx="15718917" cy="4556125"/>
            <a:chOff x="-8098917" y="433958"/>
            <a:chExt cx="15718917" cy="4556125"/>
          </a:xfrm>
        </p:grpSpPr>
        <p:grpSp>
          <p:nvGrpSpPr>
            <p:cNvPr id="8" name="Group 7"/>
            <p:cNvGrpSpPr/>
            <p:nvPr/>
          </p:nvGrpSpPr>
          <p:grpSpPr>
            <a:xfrm>
              <a:off x="-8098917" y="433958"/>
              <a:ext cx="8855083" cy="4556125"/>
              <a:chOff x="-8098917" y="433958"/>
              <a:chExt cx="8855083" cy="4556125"/>
            </a:xfrm>
          </p:grpSpPr>
          <p:pic>
            <p:nvPicPr>
              <p:cNvPr id="5" name="Picture 4" descr="bluePullTab.png"/>
              <p:cNvPicPr>
                <a:picLocks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8098917" y="433958"/>
                <a:ext cx="8624316" cy="455612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6" name="TextBox 5"/>
              <p:cNvSpPr txBox="1"/>
              <p:nvPr/>
            </p:nvSpPr>
            <p:spPr>
              <a:xfrm rot="16200000">
                <a:off x="0" y="1447800"/>
                <a:ext cx="1143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Pull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16200000">
                <a:off x="0" y="1422400"/>
                <a:ext cx="1143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mtClean="0">
                    <a:solidFill>
                      <a:srgbClr val="FFFFFF"/>
                    </a:solidFill>
                    <a:latin typeface="Arial - 24"/>
                  </a:rPr>
                  <a:t>Pull</a:t>
                </a:r>
                <a:endParaRPr lang="en-US">
                  <a:solidFill>
                    <a:srgbClr val="FFFFFF"/>
                  </a:solidFill>
                  <a:latin typeface="Arial - 24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0" y="774700"/>
              <a:ext cx="7620000" cy="276998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300" b="1" smtClean="0">
                  <a:solidFill>
                    <a:srgbClr val="000000"/>
                  </a:solidFill>
                  <a:latin typeface="Arial,Bold - 18"/>
                </a:rPr>
                <a:t>Descartes </a:t>
              </a:r>
              <a:r>
                <a:rPr lang="en-US" sz="1300" smtClean="0">
                  <a:solidFill>
                    <a:srgbClr val="000000"/>
                  </a:solidFill>
                  <a:latin typeface="Arial - 18"/>
                </a:rPr>
                <a:t>1596-1650 Man is capable of reason and logic!</a:t>
              </a:r>
            </a:p>
            <a:p>
              <a:endParaRPr lang="en-US" sz="1300" smtClean="0">
                <a:solidFill>
                  <a:srgbClr val="000000"/>
                </a:solidFill>
                <a:latin typeface="Arial - 18"/>
              </a:endParaRPr>
            </a:p>
            <a:p>
              <a:r>
                <a:rPr lang="en-US" sz="1300" smtClean="0">
                  <a:solidFill>
                    <a:srgbClr val="000000"/>
                  </a:solidFill>
                  <a:latin typeface="Arial - 18"/>
                </a:rPr>
                <a:t>Sc</a:t>
              </a:r>
              <a:r>
                <a:rPr lang="en-US" sz="1300" b="1" i="1" smtClean="0">
                  <a:solidFill>
                    <a:srgbClr val="000000"/>
                  </a:solidFill>
                  <a:latin typeface="Arial,BoldItalic - 18"/>
                </a:rPr>
                <a:t>ientists must doubt everything.</a:t>
              </a:r>
            </a:p>
            <a:p>
              <a:r>
                <a:rPr lang="en-US" sz="1300" b="1" i="1" smtClean="0">
                  <a:solidFill>
                    <a:srgbClr val="000000"/>
                  </a:solidFill>
                  <a:latin typeface="Arial,BoldItalic - 18"/>
                </a:rPr>
                <a:t>Scientists must behave like mathematicians.</a:t>
              </a:r>
            </a:p>
            <a:p>
              <a:endParaRPr lang="en-US" sz="1300" b="1" i="1" smtClean="0">
                <a:solidFill>
                  <a:srgbClr val="000000"/>
                </a:solidFill>
                <a:latin typeface="Arial,BoldItalic - 18"/>
              </a:endParaRPr>
            </a:p>
            <a:p>
              <a:r>
                <a:rPr lang="en-US" sz="1300" b="1" i="1" smtClean="0">
                  <a:solidFill>
                    <a:srgbClr val="000000"/>
                  </a:solidFill>
                  <a:latin typeface="Arial,BoldItalic - 18"/>
                </a:rPr>
                <a:t>A </a:t>
              </a:r>
              <a:r>
                <a:rPr lang="en-US" sz="1300" b="1" i="1" smtClean="0">
                  <a:solidFill>
                    <a:srgbClr val="000000"/>
                  </a:solidFill>
                  <a:latin typeface="Arial - 18"/>
                </a:rPr>
                <a:t>mathematician uses pure reason:</a:t>
              </a:r>
            </a:p>
            <a:p>
              <a:r>
                <a:rPr lang="en-US" sz="1300" b="1" i="1" smtClean="0">
                  <a:solidFill>
                    <a:srgbClr val="000000"/>
                  </a:solidFill>
                  <a:latin typeface="Arial - 18"/>
                </a:rPr>
                <a:t>H</a:t>
              </a:r>
              <a:r>
                <a:rPr lang="en-US" sz="1300" smtClean="0">
                  <a:solidFill>
                    <a:srgbClr val="000000"/>
                  </a:solidFill>
                  <a:latin typeface="Arial - 18"/>
                </a:rPr>
                <a:t>e figures out a math problem.</a:t>
              </a:r>
            </a:p>
            <a:p>
              <a:r>
                <a:rPr lang="en-US" sz="1300" smtClean="0">
                  <a:solidFill>
                    <a:srgbClr val="000000"/>
                  </a:solidFill>
                  <a:latin typeface="Arial - 18"/>
                </a:rPr>
                <a:t>He goes wherever the numbers lead him.</a:t>
              </a:r>
            </a:p>
            <a:p>
              <a:r>
                <a:rPr lang="en-US" sz="1300" smtClean="0">
                  <a:solidFill>
                    <a:srgbClr val="000000"/>
                  </a:solidFill>
                  <a:latin typeface="Arial - 18"/>
                </a:rPr>
                <a:t>He is never influenced by prejudice.</a:t>
              </a:r>
            </a:p>
            <a:p>
              <a:endParaRPr lang="en-US" sz="1300" smtClean="0">
                <a:solidFill>
                  <a:srgbClr val="000000"/>
                </a:solidFill>
                <a:latin typeface="Arial - 18"/>
              </a:endParaRPr>
            </a:p>
            <a:p>
              <a:r>
                <a:rPr lang="en-US" sz="1300" smtClean="0">
                  <a:solidFill>
                    <a:srgbClr val="000000"/>
                  </a:solidFill>
                  <a:latin typeface="Arial - 18"/>
                </a:rPr>
                <a:t>Famous quotation: “I think, therefore I am.” (Only humans have the power  to use reason and logic.)</a:t>
              </a:r>
            </a:p>
            <a:p>
              <a:endParaRPr lang="en-US" sz="1300" smtClean="0">
                <a:solidFill>
                  <a:srgbClr val="000000"/>
                </a:solidFill>
                <a:latin typeface="Arial - 18"/>
              </a:endParaRPr>
            </a:p>
            <a:p>
              <a:r>
                <a:rPr lang="en-US" sz="1300" smtClean="0">
                  <a:solidFill>
                    <a:srgbClr val="000000"/>
                  </a:solidFill>
                  <a:latin typeface="Arial - 18"/>
                </a:rPr>
                <a:t>Descartes is regarded as the “Father of Modern Philosophy.”</a:t>
              </a:r>
              <a:endParaRPr lang="en-US" sz="1300">
                <a:solidFill>
                  <a:srgbClr val="000000"/>
                </a:solidFill>
                <a:latin typeface="Arial - 1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8743188" y="2443988"/>
            <a:ext cx="17353788" cy="4866131"/>
            <a:chOff x="-8743188" y="2443988"/>
            <a:chExt cx="17353788" cy="4866131"/>
          </a:xfrm>
        </p:grpSpPr>
        <p:grpSp>
          <p:nvGrpSpPr>
            <p:cNvPr id="14" name="Group 13"/>
            <p:cNvGrpSpPr/>
            <p:nvPr/>
          </p:nvGrpSpPr>
          <p:grpSpPr>
            <a:xfrm>
              <a:off x="-8743188" y="2443988"/>
              <a:ext cx="9545148" cy="4866131"/>
              <a:chOff x="-8743188" y="2443988"/>
              <a:chExt cx="9545148" cy="4866131"/>
            </a:xfrm>
          </p:grpSpPr>
          <p:pic>
            <p:nvPicPr>
              <p:cNvPr id="11" name="Picture 10" descr="bluePullTab.png"/>
              <p:cNvPicPr>
                <a:picLocks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8743188" y="2443988"/>
                <a:ext cx="9211182" cy="486613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2" name="TextBox 11"/>
              <p:cNvSpPr txBox="1"/>
              <p:nvPr/>
            </p:nvSpPr>
            <p:spPr>
              <a:xfrm rot="16200000">
                <a:off x="0" y="3517900"/>
                <a:ext cx="1219200" cy="38472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1900" smtClean="0">
                    <a:solidFill>
                      <a:srgbClr val="000000"/>
                    </a:solidFill>
                    <a:latin typeface="Arial - 25"/>
                  </a:rPr>
                  <a:t>Pull</a:t>
                </a:r>
                <a:endParaRPr lang="en-US" sz="1900">
                  <a:solidFill>
                    <a:srgbClr val="000000"/>
                  </a:solidFill>
                  <a:latin typeface="Arial - 25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6200000">
                <a:off x="0" y="3492500"/>
                <a:ext cx="1219200" cy="38472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1900" smtClean="0">
                    <a:solidFill>
                      <a:srgbClr val="FFFFFF"/>
                    </a:solidFill>
                    <a:latin typeface="Arial - 25"/>
                  </a:rPr>
                  <a:t>Pull</a:t>
                </a:r>
                <a:endParaRPr lang="en-US" sz="1900">
                  <a:solidFill>
                    <a:srgbClr val="FFFFFF"/>
                  </a:solidFill>
                  <a:latin typeface="Arial - 25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0" y="2755900"/>
              <a:ext cx="8610600" cy="276120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400" b="1" smtClean="0">
                  <a:solidFill>
                    <a:srgbClr val="000000"/>
                  </a:solidFill>
                  <a:latin typeface="Arial,Bold - 19"/>
                </a:rPr>
                <a:t>The Scientific Method</a:t>
              </a:r>
            </a:p>
            <a:p>
              <a:r>
                <a:rPr lang="en-US" sz="1400" b="1" smtClean="0">
                  <a:solidFill>
                    <a:srgbClr val="000000"/>
                  </a:solidFill>
                  <a:latin typeface="Arial,Bold - 19"/>
                </a:rPr>
                <a:t>T</a:t>
              </a:r>
              <a:r>
                <a:rPr lang="en-US" sz="1400" smtClean="0">
                  <a:solidFill>
                    <a:srgbClr val="000000"/>
                  </a:solidFill>
                  <a:latin typeface="Arial - 19"/>
                </a:rPr>
                <a:t>he new way</a:t>
              </a:r>
            </a:p>
            <a:p>
              <a:endParaRPr lang="en-US" sz="1400" smtClean="0">
                <a:solidFill>
                  <a:srgbClr val="000000"/>
                </a:solidFill>
                <a:latin typeface="Arial - 19"/>
              </a:endParaRPr>
            </a:p>
            <a:p>
              <a:r>
                <a:rPr lang="en-US" sz="1400" smtClean="0">
                  <a:solidFill>
                    <a:srgbClr val="000000"/>
                  </a:solidFill>
                  <a:latin typeface="Arial - 19"/>
                </a:rPr>
                <a:t>The Scientific Method is a systematic way to conduct all experiments.</a:t>
              </a:r>
            </a:p>
            <a:p>
              <a:r>
                <a:rPr lang="en-US" sz="1400" smtClean="0">
                  <a:solidFill>
                    <a:srgbClr val="000000"/>
                  </a:solidFill>
                  <a:latin typeface="Arial - 19"/>
                </a:rPr>
                <a:t>You must conduct all experiments in these steps and in this order:</a:t>
              </a:r>
            </a:p>
            <a:p>
              <a:r>
                <a:rPr lang="en-US" sz="1400" smtClean="0">
                  <a:solidFill>
                    <a:srgbClr val="000000"/>
                  </a:solidFill>
                  <a:latin typeface="Arial - 19"/>
                </a:rPr>
                <a:t>1. State your theory. This can be the “accepted knowledge” that everybody  believes.</a:t>
              </a:r>
            </a:p>
            <a:p>
              <a:r>
                <a:rPr lang="en-US" sz="1400" smtClean="0">
                  <a:solidFill>
                    <a:srgbClr val="000000"/>
                  </a:solidFill>
                  <a:latin typeface="Arial - 19"/>
                </a:rPr>
                <a:t>2. Run an experiment To test your theory!</a:t>
              </a:r>
            </a:p>
            <a:p>
              <a:r>
                <a:rPr lang="en-US" sz="1400" smtClean="0">
                  <a:solidFill>
                    <a:srgbClr val="000000"/>
                  </a:solidFill>
                  <a:latin typeface="Arial - 19"/>
                </a:rPr>
                <a:t>3. Observe the experiment. Don’t rely on the human eye. Use scientific  instruments (telescope, microscope)</a:t>
              </a:r>
            </a:p>
            <a:p>
              <a:r>
                <a:rPr lang="en-US" sz="1400" smtClean="0">
                  <a:solidFill>
                    <a:srgbClr val="000000"/>
                  </a:solidFill>
                  <a:latin typeface="Arial - 19"/>
                </a:rPr>
                <a:t>4. Record the results. Use math.</a:t>
              </a:r>
            </a:p>
            <a:p>
              <a:r>
                <a:rPr lang="en-US" sz="1400" smtClean="0">
                  <a:solidFill>
                    <a:srgbClr val="000000"/>
                  </a:solidFill>
                  <a:latin typeface="Arial - 19"/>
                </a:rPr>
                <a:t>5. Make general statements. Use math to test your logic!</a:t>
              </a:r>
            </a:p>
            <a:p>
              <a:r>
                <a:rPr lang="en-US" sz="1400" smtClean="0">
                  <a:solidFill>
                    <a:srgbClr val="000000"/>
                  </a:solidFill>
                  <a:latin typeface="Arial - 19"/>
                </a:rPr>
                <a:t>6. Draw conclusions. Is the theory true?</a:t>
              </a:r>
              <a:endParaRPr lang="en-US" sz="1400">
                <a:solidFill>
                  <a:srgbClr val="000000"/>
                </a:solidFill>
                <a:latin typeface="Arial - 19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1700" y="571500"/>
            <a:ext cx="776985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FF6820"/>
                </a:solidFill>
                <a:latin typeface="System - 37"/>
              </a:rPr>
              <a:t>Scientific Revolution and  Enlightenment</a:t>
            </a:r>
            <a:endParaRPr lang="en-US" sz="2700">
              <a:solidFill>
                <a:srgbClr val="FF6820"/>
              </a:solidFill>
              <a:latin typeface="System - 37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05302" y="6656196"/>
            <a:ext cx="3308604" cy="497713"/>
            <a:chOff x="3305302" y="6656196"/>
            <a:chExt cx="3308604" cy="497713"/>
          </a:xfrm>
        </p:grpSpPr>
        <p:pic>
          <p:nvPicPr>
            <p:cNvPr id="3" name="Picture 2" descr="tabBlank(1)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5302" y="6656196"/>
              <a:ext cx="3308604" cy="49771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4" name="TextBox 3"/>
            <p:cNvSpPr txBox="1"/>
            <p:nvPr/>
          </p:nvSpPr>
          <p:spPr>
            <a:xfrm>
              <a:off x="3784600" y="6705600"/>
              <a:ext cx="2463800" cy="3385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000000"/>
                  </a:solidFill>
                  <a:latin typeface="Arial - 21"/>
                </a:rPr>
                <a:t>Lesson objectives</a:t>
              </a:r>
              <a:endParaRPr lang="en-US" sz="1600">
                <a:solidFill>
                  <a:srgbClr val="000000"/>
                </a:solidFill>
                <a:latin typeface="Arial - 21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81902" y="6692900"/>
            <a:ext cx="3308604" cy="452753"/>
            <a:chOff x="6581902" y="6692900"/>
            <a:chExt cx="3308604" cy="452753"/>
          </a:xfrm>
        </p:grpSpPr>
        <p:pic>
          <p:nvPicPr>
            <p:cNvPr id="6" name="Picture 5" descr="tabBlue(1).png">
              <a:hlinkClick r:id="rId4" action="ppaction://hlinksldjump"/>
            </p:cNvPr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81902" y="6694296"/>
              <a:ext cx="3308604" cy="45135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cxnSp>
          <p:nvCxnSpPr>
            <p:cNvPr id="7" name="Straight Connector 6">
              <a:hlinkClick r:id="rId4" action="ppaction://hlinksldjump"/>
            </p:cNvPr>
            <p:cNvCxnSpPr/>
            <p:nvPr/>
          </p:nvCxnSpPr>
          <p:spPr>
            <a:xfrm>
              <a:off x="6604000" y="6692900"/>
              <a:ext cx="3276600" cy="0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hlinkClick r:id="rId4" action="ppaction://hlinksldjump"/>
            </p:cNvPr>
            <p:cNvSpPr txBox="1"/>
            <p:nvPr/>
          </p:nvSpPr>
          <p:spPr>
            <a:xfrm>
              <a:off x="7073900" y="6705600"/>
              <a:ext cx="2463800" cy="3385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FFFFFF"/>
                  </a:solidFill>
                  <a:latin typeface="Arial - 21"/>
                </a:rPr>
                <a:t>Teachers' notes</a:t>
              </a:r>
              <a:endParaRPr lang="en-US" sz="1600">
                <a:solidFill>
                  <a:srgbClr val="FFFFFF"/>
                </a:solidFill>
                <a:latin typeface="Arial - 21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19100" y="3073400"/>
            <a:ext cx="9825228" cy="184665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900" smtClean="0">
                <a:solidFill>
                  <a:srgbClr val="DF4800"/>
                </a:solidFill>
                <a:latin typeface="Arial - 25"/>
              </a:rPr>
              <a:t>2) Students analyze the historical developments of the Scientific  Revolution and its lasting effect on religious, political, and cultural  institutions.</a:t>
            </a:r>
          </a:p>
          <a:p>
            <a:endParaRPr lang="en-US" sz="1900" smtClean="0">
              <a:solidFill>
                <a:srgbClr val="DF4800"/>
              </a:solidFill>
              <a:latin typeface="Arial - 25"/>
            </a:endParaRPr>
          </a:p>
          <a:p>
            <a:r>
              <a:rPr lang="en-US" sz="1900" smtClean="0">
                <a:solidFill>
                  <a:srgbClr val="DF4800"/>
                </a:solidFill>
                <a:latin typeface="Arial - 25"/>
              </a:rPr>
              <a:t>3) Discuss the roots of the Scientific Revolution</a:t>
            </a:r>
          </a:p>
          <a:p>
            <a:endParaRPr lang="en-US" sz="1900" smtClean="0">
              <a:solidFill>
                <a:srgbClr val="DF4800"/>
              </a:solidFill>
              <a:latin typeface="Arial - 25"/>
            </a:endParaRPr>
          </a:p>
          <a:p>
            <a:r>
              <a:rPr lang="en-US" sz="1900" smtClean="0">
                <a:solidFill>
                  <a:srgbClr val="DF4800"/>
                </a:solidFill>
                <a:latin typeface="Arial - 25"/>
              </a:rPr>
              <a:t>4) Understand the significance of the new scientific theories </a:t>
            </a:r>
            <a:endParaRPr lang="en-US" sz="1900">
              <a:solidFill>
                <a:srgbClr val="DF4800"/>
              </a:solidFill>
              <a:latin typeface="Arial - 25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74723" y="158622"/>
            <a:ext cx="5867909" cy="774829"/>
            <a:chOff x="1974723" y="158622"/>
            <a:chExt cx="5867909" cy="774829"/>
          </a:xfrm>
        </p:grpSpPr>
        <p:sp>
          <p:nvSpPr>
            <p:cNvPr id="2" name="Freeform 1"/>
            <p:cNvSpPr/>
            <p:nvPr/>
          </p:nvSpPr>
          <p:spPr>
            <a:xfrm>
              <a:off x="1974723" y="158622"/>
              <a:ext cx="5867909" cy="774829"/>
            </a:xfrm>
            <a:custGeom>
              <a:avLst/>
              <a:gdLst/>
              <a:ahLst/>
              <a:cxnLst/>
              <a:rect l="0" t="0" r="0" b="0"/>
              <a:pathLst>
                <a:path w="5867909" h="774829">
                  <a:moveTo>
                    <a:pt x="0" y="0"/>
                  </a:moveTo>
                  <a:lnTo>
                    <a:pt x="5867908" y="0"/>
                  </a:lnTo>
                  <a:lnTo>
                    <a:pt x="5867908" y="774828"/>
                  </a:lnTo>
                  <a:lnTo>
                    <a:pt x="0" y="774828"/>
                  </a:lnTo>
                  <a:close/>
                </a:path>
              </a:pathLst>
            </a:custGeom>
            <a:solidFill>
              <a:srgbClr val="FF682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692400" y="330200"/>
              <a:ext cx="492760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smtClean="0">
                  <a:solidFill>
                    <a:srgbClr val="000000"/>
                  </a:solidFill>
                  <a:latin typeface="Calibri - 20"/>
                </a:rPr>
                <a:t>The Beginning of the Scientific Revolution</a:t>
              </a:r>
              <a:endParaRPr lang="en-US" sz="1500">
                <a:solidFill>
                  <a:srgbClr val="000000"/>
                </a:solidFill>
                <a:latin typeface="Calibri - 2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8060817" y="1094358"/>
            <a:ext cx="15960217" cy="4556125"/>
            <a:chOff x="-8060817" y="1094358"/>
            <a:chExt cx="15960217" cy="4556125"/>
          </a:xfrm>
        </p:grpSpPr>
        <p:grpSp>
          <p:nvGrpSpPr>
            <p:cNvPr id="8" name="Group 7"/>
            <p:cNvGrpSpPr/>
            <p:nvPr/>
          </p:nvGrpSpPr>
          <p:grpSpPr>
            <a:xfrm>
              <a:off x="-8060817" y="1094358"/>
              <a:ext cx="8816983" cy="4556125"/>
              <a:chOff x="-8060817" y="1094358"/>
              <a:chExt cx="8816983" cy="4556125"/>
            </a:xfrm>
          </p:grpSpPr>
          <p:pic>
            <p:nvPicPr>
              <p:cNvPr id="5" name="Picture 4" descr="bluePullTab.png"/>
              <p:cNvPicPr>
                <a:picLocks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8060817" y="1094358"/>
                <a:ext cx="8624316" cy="455612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6" name="TextBox 5"/>
              <p:cNvSpPr txBox="1"/>
              <p:nvPr/>
            </p:nvSpPr>
            <p:spPr>
              <a:xfrm rot="16200000">
                <a:off x="0" y="2108200"/>
                <a:ext cx="1143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Pull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16200000">
                <a:off x="0" y="2082800"/>
                <a:ext cx="1143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mtClean="0">
                    <a:solidFill>
                      <a:srgbClr val="FFFFFF"/>
                    </a:solidFill>
                    <a:latin typeface="Arial - 24"/>
                  </a:rPr>
                  <a:t>Pull</a:t>
                </a:r>
                <a:endParaRPr lang="en-US">
                  <a:solidFill>
                    <a:srgbClr val="FFFFFF"/>
                  </a:solidFill>
                  <a:latin typeface="Arial - 24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0" y="1600200"/>
              <a:ext cx="7899400" cy="201593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smtClean="0">
                  <a:solidFill>
                    <a:srgbClr val="000000"/>
                  </a:solidFill>
                  <a:latin typeface="Arial,Bold - 20"/>
                </a:rPr>
                <a:t>Two problems loom ahead . . .</a:t>
              </a:r>
            </a:p>
            <a:p>
              <a:r>
                <a:rPr lang="en-US" sz="1500" b="1" smtClean="0">
                  <a:solidFill>
                    <a:srgbClr val="000000"/>
                  </a:solidFill>
                  <a:latin typeface="Arial,Bold - 20"/>
                </a:rPr>
                <a:t>R</a:t>
              </a:r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eligion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T</a:t>
              </a:r>
              <a:r>
                <a:rPr lang="en-US" sz="1500" b="1" smtClean="0">
                  <a:solidFill>
                    <a:srgbClr val="000000"/>
                  </a:solidFill>
                  <a:latin typeface="Arial - 20"/>
                </a:rPr>
                <a:t>he Protestant Reformation</a:t>
              </a:r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 (1500s) told people to ignore past traditions.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T</a:t>
              </a:r>
              <a:r>
                <a:rPr lang="en-US" sz="1500" b="1" smtClean="0">
                  <a:solidFill>
                    <a:srgbClr val="000000"/>
                  </a:solidFill>
                  <a:latin typeface="Arial - 20"/>
                </a:rPr>
                <a:t>he Scientific Revolution</a:t>
              </a:r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 (1600s) told people to ignore past traditions.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T</a:t>
              </a:r>
              <a:r>
                <a:rPr lang="en-US" sz="1500" b="1" smtClean="0">
                  <a:solidFill>
                    <a:srgbClr val="000000"/>
                  </a:solidFill>
                  <a:latin typeface="Arial - 20"/>
                </a:rPr>
                <a:t>he Catholic Church,</a:t>
              </a:r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 the home of tradition, was not happy.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For starters, it believed that God made </a:t>
              </a:r>
              <a:r>
                <a:rPr lang="en-US" sz="1500" i="1" smtClean="0">
                  <a:solidFill>
                    <a:srgbClr val="000000"/>
                  </a:solidFill>
                  <a:latin typeface="Arial,Italic - 20"/>
                </a:rPr>
                <a:t>Earth </a:t>
              </a:r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the center of the universe. Any other belief was heresy.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This is why the Inquisition forced Galileo to recant (take back what he  said).</a:t>
              </a:r>
              <a:endParaRPr lang="en-US" sz="1500">
                <a:solidFill>
                  <a:srgbClr val="000000"/>
                </a:solidFill>
                <a:latin typeface="Arial - 2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8603488" y="3205988"/>
            <a:ext cx="15944088" cy="4866131"/>
            <a:chOff x="-8603488" y="3205988"/>
            <a:chExt cx="15944088" cy="4866131"/>
          </a:xfrm>
        </p:grpSpPr>
        <p:grpSp>
          <p:nvGrpSpPr>
            <p:cNvPr id="14" name="Group 13"/>
            <p:cNvGrpSpPr/>
            <p:nvPr/>
          </p:nvGrpSpPr>
          <p:grpSpPr>
            <a:xfrm>
              <a:off x="-8603488" y="3205988"/>
              <a:ext cx="9405448" cy="4866131"/>
              <a:chOff x="-8603488" y="3205988"/>
              <a:chExt cx="9405448" cy="4866131"/>
            </a:xfrm>
          </p:grpSpPr>
          <p:pic>
            <p:nvPicPr>
              <p:cNvPr id="11" name="Picture 10" descr="bluePullTab.png"/>
              <p:cNvPicPr>
                <a:picLocks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8603488" y="3205988"/>
                <a:ext cx="9211182" cy="486613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2" name="TextBox 11"/>
              <p:cNvSpPr txBox="1"/>
              <p:nvPr/>
            </p:nvSpPr>
            <p:spPr>
              <a:xfrm rot="16200000">
                <a:off x="0" y="4279900"/>
                <a:ext cx="1219200" cy="38472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1900" smtClean="0">
                    <a:solidFill>
                      <a:srgbClr val="000000"/>
                    </a:solidFill>
                    <a:latin typeface="Arial - 25"/>
                  </a:rPr>
                  <a:t>Pull</a:t>
                </a:r>
                <a:endParaRPr lang="en-US" sz="1900">
                  <a:solidFill>
                    <a:srgbClr val="000000"/>
                  </a:solidFill>
                  <a:latin typeface="Arial - 25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6200000">
                <a:off x="0" y="4254500"/>
                <a:ext cx="1219200" cy="38472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1900" smtClean="0">
                    <a:solidFill>
                      <a:srgbClr val="FFFFFF"/>
                    </a:solidFill>
                    <a:latin typeface="Arial - 25"/>
                  </a:rPr>
                  <a:t>Pull</a:t>
                </a:r>
                <a:endParaRPr lang="en-US" sz="1900">
                  <a:solidFill>
                    <a:srgbClr val="FFFFFF"/>
                  </a:solidFill>
                  <a:latin typeface="Arial - 25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0" y="3441700"/>
              <a:ext cx="7340600" cy="230832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b="1" smtClean="0">
                  <a:solidFill>
                    <a:srgbClr val="000000"/>
                  </a:solidFill>
                  <a:latin typeface="Arial - 17"/>
                </a:rPr>
                <a:t>Politics</a:t>
              </a:r>
            </a:p>
            <a:p>
              <a:r>
                <a:rPr lang="en-US" sz="1200" b="1" smtClean="0">
                  <a:solidFill>
                    <a:srgbClr val="000000"/>
                  </a:solidFill>
                  <a:latin typeface="Arial - 17"/>
                </a:rPr>
                <a:t>S</a:t>
              </a:r>
              <a:r>
                <a:rPr lang="en-US" sz="1200" smtClean="0">
                  <a:solidFill>
                    <a:srgbClr val="000000"/>
                  </a:solidFill>
                  <a:latin typeface="Arial - 17"/>
                </a:rPr>
                <a:t>cientists believed that the world was a brilliant machine that operated  according to natural laws.</a:t>
              </a:r>
            </a:p>
            <a:p>
              <a:endParaRPr lang="en-US" sz="1200" smtClean="0">
                <a:solidFill>
                  <a:srgbClr val="000000"/>
                </a:solidFill>
                <a:latin typeface="Arial - 17"/>
              </a:endParaRPr>
            </a:p>
            <a:p>
              <a:r>
                <a:rPr lang="en-US" sz="1200" smtClean="0">
                  <a:solidFill>
                    <a:srgbClr val="000000"/>
                  </a:solidFill>
                  <a:latin typeface="Arial - 17"/>
                </a:rPr>
                <a:t>Using the Scientific Method, one could discover the laws.</a:t>
              </a:r>
            </a:p>
            <a:p>
              <a:endParaRPr lang="en-US" sz="1200" smtClean="0">
                <a:solidFill>
                  <a:srgbClr val="000000"/>
                </a:solidFill>
                <a:latin typeface="Arial - 17"/>
              </a:endParaRPr>
            </a:p>
            <a:p>
              <a:r>
                <a:rPr lang="en-US" sz="1200" smtClean="0">
                  <a:solidFill>
                    <a:srgbClr val="000000"/>
                  </a:solidFill>
                  <a:latin typeface="Arial - 17"/>
                </a:rPr>
                <a:t>During the Enlightenment (1700s), politicians tried to discover “natural  laws” for humans and society.</a:t>
              </a:r>
            </a:p>
            <a:p>
              <a:endParaRPr lang="en-US" sz="1200" smtClean="0">
                <a:solidFill>
                  <a:srgbClr val="000000"/>
                </a:solidFill>
                <a:latin typeface="Arial - 17"/>
              </a:endParaRPr>
            </a:p>
            <a:p>
              <a:r>
                <a:rPr lang="en-US" sz="1200" smtClean="0">
                  <a:solidFill>
                    <a:srgbClr val="000000"/>
                  </a:solidFill>
                  <a:latin typeface="Arial - 17"/>
                </a:rPr>
                <a:t>During the English Revolution (1688), John Locke came up with a lovely  “natural law.”</a:t>
              </a:r>
            </a:p>
            <a:p>
              <a:endParaRPr lang="en-US" sz="1200" smtClean="0">
                <a:solidFill>
                  <a:srgbClr val="000000"/>
                </a:solidFill>
                <a:latin typeface="Arial - 17"/>
              </a:endParaRPr>
            </a:p>
            <a:p>
              <a:r>
                <a:rPr lang="en-US" sz="1200" smtClean="0">
                  <a:solidFill>
                    <a:srgbClr val="000000"/>
                  </a:solidFill>
                  <a:latin typeface="Arial - 17"/>
                </a:rPr>
                <a:t>During the American Revolution (1776), his “natural law” was a great  success.</a:t>
              </a:r>
            </a:p>
            <a:p>
              <a:endParaRPr lang="en-US" sz="1200" smtClean="0">
                <a:solidFill>
                  <a:srgbClr val="000000"/>
                </a:solidFill>
                <a:latin typeface="Arial - 17"/>
              </a:endParaRPr>
            </a:p>
            <a:p>
              <a:r>
                <a:rPr lang="en-US" sz="1200" smtClean="0">
                  <a:solidFill>
                    <a:srgbClr val="000000"/>
                  </a:solidFill>
                  <a:latin typeface="Arial - 17"/>
                </a:rPr>
                <a:t>During the French Revolution (1789), all heck broke loose. Humans do not  operate like machines.</a:t>
              </a:r>
              <a:endParaRPr lang="en-US" sz="1200">
                <a:solidFill>
                  <a:srgbClr val="000000"/>
                </a:solidFill>
                <a:latin typeface="Arial - 17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E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974723" y="158622"/>
            <a:ext cx="5867909" cy="774829"/>
          </a:xfrm>
          <a:custGeom>
            <a:avLst/>
            <a:gdLst/>
            <a:ahLst/>
            <a:cxnLst/>
            <a:rect l="0" t="0" r="0" b="0"/>
            <a:pathLst>
              <a:path w="5867909" h="774829">
                <a:moveTo>
                  <a:pt x="0" y="0"/>
                </a:moveTo>
                <a:lnTo>
                  <a:pt x="5867908" y="0"/>
                </a:lnTo>
                <a:lnTo>
                  <a:pt x="5867908" y="774828"/>
                </a:lnTo>
                <a:lnTo>
                  <a:pt x="0" y="774828"/>
                </a:lnTo>
                <a:close/>
              </a:path>
            </a:pathLst>
          </a:custGeom>
          <a:solidFill>
            <a:srgbClr val="FF682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17800" y="330200"/>
            <a:ext cx="420878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Calibri - 20"/>
              </a:rPr>
              <a:t>The Beginning of the Enlightenment</a:t>
            </a:r>
            <a:endParaRPr lang="en-US" sz="1500">
              <a:solidFill>
                <a:srgbClr val="000000"/>
              </a:solidFill>
              <a:latin typeface="Calibri - 20"/>
            </a:endParaRPr>
          </a:p>
        </p:txBody>
      </p:sp>
      <p:pic>
        <p:nvPicPr>
          <p:cNvPr id="4" name="Picture 3" descr="amadeus-movie[1].jpg">
            <a:hlinkClick r:id="rId2"/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900" y="1555750"/>
            <a:ext cx="3889247" cy="25947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 descr="220px-The_Griffin_family[1].png">
            <a:hlinkClick r:id="rId4"/>
          </p:cNvPr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89500" y="3441700"/>
            <a:ext cx="3717797" cy="29376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11223" y="133222"/>
            <a:ext cx="5867909" cy="774829"/>
            <a:chOff x="1911223" y="133222"/>
            <a:chExt cx="5867909" cy="774829"/>
          </a:xfrm>
        </p:grpSpPr>
        <p:sp>
          <p:nvSpPr>
            <p:cNvPr id="2" name="Freeform 1"/>
            <p:cNvSpPr/>
            <p:nvPr/>
          </p:nvSpPr>
          <p:spPr>
            <a:xfrm>
              <a:off x="1911223" y="133222"/>
              <a:ext cx="5867909" cy="774829"/>
            </a:xfrm>
            <a:custGeom>
              <a:avLst/>
              <a:gdLst/>
              <a:ahLst/>
              <a:cxnLst/>
              <a:rect l="0" t="0" r="0" b="0"/>
              <a:pathLst>
                <a:path w="5867909" h="774829">
                  <a:moveTo>
                    <a:pt x="0" y="0"/>
                  </a:moveTo>
                  <a:lnTo>
                    <a:pt x="5867908" y="0"/>
                  </a:lnTo>
                  <a:lnTo>
                    <a:pt x="5867908" y="774828"/>
                  </a:lnTo>
                  <a:lnTo>
                    <a:pt x="0" y="774828"/>
                  </a:lnTo>
                  <a:close/>
                </a:path>
              </a:pathLst>
            </a:custGeom>
            <a:solidFill>
              <a:srgbClr val="FF682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654300" y="304800"/>
              <a:ext cx="420878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smtClean="0">
                  <a:solidFill>
                    <a:srgbClr val="000000"/>
                  </a:solidFill>
                  <a:latin typeface="Calibri - 20"/>
                </a:rPr>
                <a:t>The Beginning of the Enlightenment</a:t>
              </a:r>
              <a:endParaRPr lang="en-US" sz="1500">
                <a:solidFill>
                  <a:srgbClr val="000000"/>
                </a:solidFill>
                <a:latin typeface="Calibri - 2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8022717" y="726058"/>
            <a:ext cx="15820517" cy="4556125"/>
            <a:chOff x="-8022717" y="726058"/>
            <a:chExt cx="15820517" cy="4556125"/>
          </a:xfrm>
        </p:grpSpPr>
        <p:grpSp>
          <p:nvGrpSpPr>
            <p:cNvPr id="8" name="Group 7"/>
            <p:cNvGrpSpPr/>
            <p:nvPr/>
          </p:nvGrpSpPr>
          <p:grpSpPr>
            <a:xfrm>
              <a:off x="-8022717" y="726058"/>
              <a:ext cx="8778883" cy="4556125"/>
              <a:chOff x="-8022717" y="726058"/>
              <a:chExt cx="8778883" cy="4556125"/>
            </a:xfrm>
          </p:grpSpPr>
          <p:pic>
            <p:nvPicPr>
              <p:cNvPr id="5" name="Picture 4" descr="bluePullTab.png"/>
              <p:cNvPicPr>
                <a:picLocks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8022717" y="726058"/>
                <a:ext cx="8624316" cy="455612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6" name="TextBox 5"/>
              <p:cNvSpPr txBox="1"/>
              <p:nvPr/>
            </p:nvSpPr>
            <p:spPr>
              <a:xfrm rot="16200000">
                <a:off x="0" y="1739900"/>
                <a:ext cx="1143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Pull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16200000">
                <a:off x="0" y="1714500"/>
                <a:ext cx="1143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mtClean="0">
                    <a:solidFill>
                      <a:srgbClr val="FFFFFF"/>
                    </a:solidFill>
                    <a:latin typeface="Arial - 24"/>
                  </a:rPr>
                  <a:t>Pull</a:t>
                </a:r>
                <a:endParaRPr lang="en-US">
                  <a:solidFill>
                    <a:srgbClr val="FFFFFF"/>
                  </a:solidFill>
                  <a:latin typeface="Arial - 24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0" y="876300"/>
              <a:ext cx="7797800" cy="317099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300" b="1" smtClean="0">
                  <a:solidFill>
                    <a:srgbClr val="000000"/>
                  </a:solidFill>
                  <a:latin typeface="Times New Roman - 18"/>
                </a:rPr>
                <a:t>What was the Enlightenment?</a:t>
              </a:r>
            </a:p>
            <a:p>
              <a:r>
                <a:rPr lang="en-US" sz="1300" b="1" smtClean="0">
                  <a:solidFill>
                    <a:srgbClr val="000000"/>
                  </a:solidFill>
                  <a:latin typeface="Times New Roman - 18"/>
                </a:rPr>
                <a:t>A</a:t>
              </a:r>
              <a:r>
                <a:rPr lang="en-US" sz="1300" smtClean="0">
                  <a:solidFill>
                    <a:srgbClr val="000000"/>
                  </a:solidFill>
                  <a:latin typeface="Times New Roman - 18"/>
                </a:rPr>
                <a:t>s the teacher tells the story, students fill in the graphic organizer.</a:t>
              </a:r>
            </a:p>
            <a:p>
              <a:endParaRPr lang="en-US" sz="1300" smtClean="0">
                <a:solidFill>
                  <a:srgbClr val="000000"/>
                </a:solidFill>
                <a:latin typeface="Times New Roman - 18"/>
              </a:endParaRPr>
            </a:p>
            <a:p>
              <a:r>
                <a:rPr lang="en-US" sz="1300" smtClean="0">
                  <a:solidFill>
                    <a:srgbClr val="000000"/>
                  </a:solidFill>
                  <a:latin typeface="Times New Roman - 18"/>
                </a:rPr>
                <a:t>Wh</a:t>
              </a:r>
              <a:r>
                <a:rPr lang="en-US" sz="1300" b="1" smtClean="0">
                  <a:solidFill>
                    <a:srgbClr val="000000"/>
                  </a:solidFill>
                  <a:latin typeface="Times New Roman - 18"/>
                </a:rPr>
                <a:t>en &amp; Where</a:t>
              </a:r>
            </a:p>
            <a:p>
              <a:r>
                <a:rPr lang="en-US" sz="1300" b="1" smtClean="0">
                  <a:solidFill>
                    <a:srgbClr val="000000"/>
                  </a:solidFill>
                  <a:latin typeface="Times New Roman - 18"/>
                </a:rPr>
                <a:t>T</a:t>
              </a:r>
              <a:r>
                <a:rPr lang="en-US" sz="1300" smtClean="0">
                  <a:solidFill>
                    <a:srgbClr val="000000"/>
                  </a:solidFill>
                  <a:latin typeface="Times New Roman - 18"/>
                </a:rPr>
                <a:t>he Enlightenment began in the late 1600s</a:t>
              </a:r>
            </a:p>
            <a:p>
              <a:r>
                <a:rPr lang="en-US" sz="1300" smtClean="0">
                  <a:solidFill>
                    <a:srgbClr val="000000"/>
                  </a:solidFill>
                  <a:latin typeface="Times New Roman - 18"/>
                </a:rPr>
                <a:t>The Enlightenment affected England, the U.S., and France.</a:t>
              </a:r>
            </a:p>
            <a:p>
              <a:r>
                <a:rPr lang="en-US" sz="1300" smtClean="0">
                  <a:solidFill>
                    <a:srgbClr val="000000"/>
                  </a:solidFill>
                  <a:latin typeface="Times New Roman - 18"/>
                </a:rPr>
                <a:t>It shaped three revolutions:</a:t>
              </a:r>
            </a:p>
            <a:p>
              <a:r>
                <a:rPr lang="en-US" sz="1300" smtClean="0">
                  <a:solidFill>
                    <a:srgbClr val="000000"/>
                  </a:solidFill>
                  <a:latin typeface="Times New Roman - 18"/>
                </a:rPr>
                <a:t>The English Revolution (1688), the American Revolution (1776), the French  Revolution (1789)</a:t>
              </a:r>
            </a:p>
            <a:p>
              <a:endParaRPr lang="en-US" sz="1300" smtClean="0">
                <a:solidFill>
                  <a:srgbClr val="000000"/>
                </a:solidFill>
                <a:latin typeface="Times New Roman - 18"/>
              </a:endParaRPr>
            </a:p>
            <a:p>
              <a:r>
                <a:rPr lang="en-US" sz="1300" smtClean="0">
                  <a:solidFill>
                    <a:srgbClr val="000000"/>
                  </a:solidFill>
                  <a:latin typeface="Times New Roman - 18"/>
                </a:rPr>
                <a:t>Wh</a:t>
              </a:r>
              <a:r>
                <a:rPr lang="en-US" sz="1300" b="1" smtClean="0">
                  <a:solidFill>
                    <a:srgbClr val="000000"/>
                  </a:solidFill>
                  <a:latin typeface="Times New Roman - 18"/>
                </a:rPr>
                <a:t>at</a:t>
              </a:r>
            </a:p>
            <a:p>
              <a:r>
                <a:rPr lang="en-US" sz="1300" b="1" smtClean="0">
                  <a:solidFill>
                    <a:srgbClr val="000000"/>
                  </a:solidFill>
                  <a:latin typeface="Times New Roman - 18"/>
                </a:rPr>
                <a:t>I</a:t>
              </a:r>
              <a:r>
                <a:rPr lang="en-US" sz="1300" smtClean="0">
                  <a:solidFill>
                    <a:srgbClr val="000000"/>
                  </a:solidFill>
                  <a:latin typeface="Times New Roman - 18"/>
                </a:rPr>
                <a:t>t was the Age of Reason</a:t>
              </a:r>
            </a:p>
            <a:p>
              <a:r>
                <a:rPr lang="en-US" sz="1300" smtClean="0">
                  <a:solidFill>
                    <a:srgbClr val="000000"/>
                  </a:solidFill>
                  <a:latin typeface="Times New Roman - 18"/>
                </a:rPr>
                <a:t>Philosophers used reason to examine human affairs - politics and economics.</a:t>
              </a:r>
            </a:p>
            <a:p>
              <a:r>
                <a:rPr lang="en-US" sz="1300" smtClean="0">
                  <a:solidFill>
                    <a:srgbClr val="000000"/>
                  </a:solidFill>
                  <a:latin typeface="Times New Roman - 18"/>
                </a:rPr>
                <a:t>They loved education and free speech.</a:t>
              </a:r>
            </a:p>
            <a:p>
              <a:r>
                <a:rPr lang="en-US" sz="1300" smtClean="0">
                  <a:solidFill>
                    <a:srgbClr val="000000"/>
                  </a:solidFill>
                  <a:latin typeface="Times New Roman - 18"/>
                </a:rPr>
                <a:t>They believed in human progress.</a:t>
              </a:r>
            </a:p>
            <a:p>
              <a:r>
                <a:rPr lang="en-US" sz="1300" smtClean="0">
                  <a:solidFill>
                    <a:srgbClr val="000000"/>
                  </a:solidFill>
                  <a:latin typeface="Times New Roman - 18"/>
                </a:rPr>
                <a:t>They scorned ignorance and superstition, emotion and passion.</a:t>
              </a:r>
              <a:endParaRPr lang="en-US" sz="1300">
                <a:solidFill>
                  <a:srgbClr val="000000"/>
                </a:solidFill>
                <a:latin typeface="Times New Roman - 1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8628888" y="2634488"/>
            <a:ext cx="16728947" cy="4866131"/>
            <a:chOff x="-8628888" y="2634488"/>
            <a:chExt cx="16728947" cy="4866131"/>
          </a:xfrm>
        </p:grpSpPr>
        <p:grpSp>
          <p:nvGrpSpPr>
            <p:cNvPr id="14" name="Group 13"/>
            <p:cNvGrpSpPr/>
            <p:nvPr/>
          </p:nvGrpSpPr>
          <p:grpSpPr>
            <a:xfrm>
              <a:off x="-8628888" y="2634488"/>
              <a:ext cx="9430848" cy="4866131"/>
              <a:chOff x="-8628888" y="2634488"/>
              <a:chExt cx="9430848" cy="4866131"/>
            </a:xfrm>
          </p:grpSpPr>
          <p:pic>
            <p:nvPicPr>
              <p:cNvPr id="11" name="Picture 10" descr="bluePullTab.png"/>
              <p:cNvPicPr>
                <a:picLocks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8628888" y="2634488"/>
                <a:ext cx="9211182" cy="486613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2" name="TextBox 11"/>
              <p:cNvSpPr txBox="1"/>
              <p:nvPr/>
            </p:nvSpPr>
            <p:spPr>
              <a:xfrm rot="16200000">
                <a:off x="0" y="3708400"/>
                <a:ext cx="1219200" cy="38472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1900" smtClean="0">
                    <a:solidFill>
                      <a:srgbClr val="000000"/>
                    </a:solidFill>
                    <a:latin typeface="Arial - 25"/>
                  </a:rPr>
                  <a:t>Pull</a:t>
                </a:r>
                <a:endParaRPr lang="en-US" sz="1900">
                  <a:solidFill>
                    <a:srgbClr val="000000"/>
                  </a:solidFill>
                  <a:latin typeface="Arial - 25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6200000">
                <a:off x="0" y="3683000"/>
                <a:ext cx="1219200" cy="38472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1900" smtClean="0">
                    <a:solidFill>
                      <a:srgbClr val="FFFFFF"/>
                    </a:solidFill>
                    <a:latin typeface="Arial - 25"/>
                  </a:rPr>
                  <a:t>Pull</a:t>
                </a:r>
                <a:endParaRPr lang="en-US" sz="1900">
                  <a:solidFill>
                    <a:srgbClr val="FFFFFF"/>
                  </a:solidFill>
                  <a:latin typeface="Arial - 25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0" y="2730500"/>
              <a:ext cx="8100059" cy="318087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smtClean="0">
                  <a:solidFill>
                    <a:srgbClr val="000000"/>
                  </a:solidFill>
                  <a:latin typeface="Times New Roman - 20"/>
                </a:rPr>
                <a:t>Who</a:t>
              </a:r>
            </a:p>
            <a:p>
              <a:r>
                <a:rPr lang="en-US" sz="1500" b="1" smtClean="0">
                  <a:solidFill>
                    <a:srgbClr val="000000"/>
                  </a:solidFill>
                  <a:latin typeface="Times New Roman - 20"/>
                </a:rPr>
                <a:t>M</a:t>
              </a:r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ost were political philosophers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1.</a:t>
              </a:r>
              <a:r>
                <a:rPr lang="en-US" sz="1500" b="1" smtClean="0">
                  <a:solidFill>
                    <a:srgbClr val="000000"/>
                  </a:solidFill>
                  <a:latin typeface="Times New Roman - 20"/>
                </a:rPr>
                <a:t> John Locke </a:t>
              </a:r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1689 England </a:t>
              </a:r>
              <a:r>
                <a:rPr lang="en-US" sz="1500" i="1" smtClean="0">
                  <a:solidFill>
                    <a:srgbClr val="000000"/>
                  </a:solidFill>
                  <a:latin typeface="Times New Roman - 20"/>
                </a:rPr>
                <a:t>Two Treatises of Government. </a:t>
              </a:r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Natural Rights, The Social Contract.</a:t>
              </a:r>
            </a:p>
            <a:p>
              <a:endParaRPr lang="en-US" sz="1500" smtClean="0">
                <a:solidFill>
                  <a:srgbClr val="000000"/>
                </a:solidFill>
                <a:latin typeface="Times New Roman - 20"/>
              </a:endParaRPr>
            </a:p>
            <a:p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2. </a:t>
              </a:r>
              <a:r>
                <a:rPr lang="en-US" sz="1500" b="1" smtClean="0">
                  <a:solidFill>
                    <a:srgbClr val="000000"/>
                  </a:solidFill>
                  <a:latin typeface="Times New Roman - 20"/>
                </a:rPr>
                <a:t>Montesquieu </a:t>
              </a:r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1748 France </a:t>
              </a:r>
              <a:r>
                <a:rPr lang="en-US" sz="1500" i="1" smtClean="0">
                  <a:solidFill>
                    <a:srgbClr val="000000"/>
                  </a:solidFill>
                  <a:latin typeface="Times New Roman - 20"/>
                </a:rPr>
                <a:t>The Spirit of the Laws. </a:t>
              </a:r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Rights of the  minority.</a:t>
              </a:r>
            </a:p>
            <a:p>
              <a:endParaRPr lang="en-US" sz="1500" smtClean="0">
                <a:solidFill>
                  <a:srgbClr val="000000"/>
                </a:solidFill>
                <a:latin typeface="Times New Roman - 20"/>
              </a:endParaRPr>
            </a:p>
            <a:p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3. </a:t>
              </a:r>
              <a:r>
                <a:rPr lang="en-US" sz="1500" b="1" smtClean="0">
                  <a:solidFill>
                    <a:srgbClr val="000000"/>
                  </a:solidFill>
                  <a:latin typeface="Times New Roman - 20"/>
                </a:rPr>
                <a:t>Thomas Jefferson</a:t>
              </a:r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 1776 U.S. </a:t>
              </a:r>
              <a:r>
                <a:rPr lang="en-US" sz="1500" i="1" smtClean="0">
                  <a:solidFill>
                    <a:srgbClr val="000000"/>
                  </a:solidFill>
                  <a:latin typeface="Times New Roman - 20"/>
                </a:rPr>
                <a:t>Declaration of Independence. </a:t>
              </a:r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All men are created equal.</a:t>
              </a:r>
            </a:p>
            <a:p>
              <a:endParaRPr lang="en-US" sz="1500" smtClean="0">
                <a:solidFill>
                  <a:srgbClr val="000000"/>
                </a:solidFill>
                <a:latin typeface="Times New Roman - 20"/>
              </a:endParaRPr>
            </a:p>
            <a:p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4. </a:t>
              </a:r>
              <a:r>
                <a:rPr lang="en-US" sz="1500" b="1" smtClean="0">
                  <a:solidFill>
                    <a:srgbClr val="000000"/>
                  </a:solidFill>
                  <a:latin typeface="Times New Roman - 20"/>
                </a:rPr>
                <a:t>James Madison</a:t>
              </a:r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 1787 U.S. The U.S. Constitution Separation of Powers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One was an economist</a:t>
              </a:r>
            </a:p>
            <a:p>
              <a:endParaRPr lang="en-US" sz="1500" smtClean="0">
                <a:solidFill>
                  <a:srgbClr val="000000"/>
                </a:solidFill>
                <a:latin typeface="Times New Roman - 20"/>
              </a:endParaRPr>
            </a:p>
            <a:p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5. </a:t>
              </a:r>
              <a:r>
                <a:rPr lang="en-US" sz="1500" b="1" smtClean="0">
                  <a:solidFill>
                    <a:srgbClr val="000000"/>
                  </a:solidFill>
                  <a:latin typeface="Times New Roman - 20"/>
                </a:rPr>
                <a:t>Adam Smith</a:t>
              </a:r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 1776 Scotland </a:t>
              </a:r>
              <a:r>
                <a:rPr lang="en-US" sz="1500" i="1" smtClean="0">
                  <a:solidFill>
                    <a:srgbClr val="000000"/>
                  </a:solidFill>
                  <a:latin typeface="Times New Roman - 20"/>
                </a:rPr>
                <a:t>The Wealth of Nations. </a:t>
              </a:r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“Father of Modern Economics.”</a:t>
              </a:r>
              <a:endParaRPr lang="en-US" sz="1500">
                <a:solidFill>
                  <a:srgbClr val="000000"/>
                </a:solidFill>
                <a:latin typeface="Times New Roman - 20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74723" y="158622"/>
            <a:ext cx="5867909" cy="774829"/>
            <a:chOff x="1974723" y="158622"/>
            <a:chExt cx="5867909" cy="774829"/>
          </a:xfrm>
        </p:grpSpPr>
        <p:sp>
          <p:nvSpPr>
            <p:cNvPr id="2" name="Freeform 1"/>
            <p:cNvSpPr/>
            <p:nvPr/>
          </p:nvSpPr>
          <p:spPr>
            <a:xfrm>
              <a:off x="1974723" y="158622"/>
              <a:ext cx="5867909" cy="774829"/>
            </a:xfrm>
            <a:custGeom>
              <a:avLst/>
              <a:gdLst/>
              <a:ahLst/>
              <a:cxnLst/>
              <a:rect l="0" t="0" r="0" b="0"/>
              <a:pathLst>
                <a:path w="5867909" h="774829">
                  <a:moveTo>
                    <a:pt x="0" y="0"/>
                  </a:moveTo>
                  <a:lnTo>
                    <a:pt x="5867908" y="0"/>
                  </a:lnTo>
                  <a:lnTo>
                    <a:pt x="5867908" y="774828"/>
                  </a:lnTo>
                  <a:lnTo>
                    <a:pt x="0" y="774828"/>
                  </a:lnTo>
                  <a:close/>
                </a:path>
              </a:pathLst>
            </a:custGeom>
            <a:solidFill>
              <a:srgbClr val="FF682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717800" y="330200"/>
              <a:ext cx="420878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smtClean="0">
                  <a:solidFill>
                    <a:srgbClr val="000000"/>
                  </a:solidFill>
                  <a:latin typeface="Calibri - 20"/>
                </a:rPr>
                <a:t>The Beginning of the Enlightenment</a:t>
              </a:r>
              <a:endParaRPr lang="en-US" sz="1500">
                <a:solidFill>
                  <a:srgbClr val="000000"/>
                </a:solidFill>
                <a:latin typeface="Calibri - 2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7997317" y="1068958"/>
            <a:ext cx="15464917" cy="4556125"/>
            <a:chOff x="-7997317" y="1068958"/>
            <a:chExt cx="15464917" cy="4556125"/>
          </a:xfrm>
        </p:grpSpPr>
        <p:grpSp>
          <p:nvGrpSpPr>
            <p:cNvPr id="8" name="Group 7"/>
            <p:cNvGrpSpPr/>
            <p:nvPr/>
          </p:nvGrpSpPr>
          <p:grpSpPr>
            <a:xfrm>
              <a:off x="-7997317" y="1068958"/>
              <a:ext cx="8753483" cy="4556125"/>
              <a:chOff x="-7997317" y="1068958"/>
              <a:chExt cx="8753483" cy="4556125"/>
            </a:xfrm>
          </p:grpSpPr>
          <p:pic>
            <p:nvPicPr>
              <p:cNvPr id="5" name="Picture 4" descr="bluePullTab.png"/>
              <p:cNvPicPr>
                <a:picLocks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7997317" y="1068958"/>
                <a:ext cx="8624316" cy="455612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6" name="TextBox 5"/>
              <p:cNvSpPr txBox="1"/>
              <p:nvPr/>
            </p:nvSpPr>
            <p:spPr>
              <a:xfrm rot="16200000">
                <a:off x="0" y="2082800"/>
                <a:ext cx="1143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Pull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16200000">
                <a:off x="0" y="2057400"/>
                <a:ext cx="1143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mtClean="0">
                    <a:solidFill>
                      <a:srgbClr val="FFFFFF"/>
                    </a:solidFill>
                    <a:latin typeface="Arial - 24"/>
                  </a:rPr>
                  <a:t>Pull</a:t>
                </a:r>
                <a:endParaRPr lang="en-US">
                  <a:solidFill>
                    <a:srgbClr val="FFFFFF"/>
                  </a:solidFill>
                  <a:latin typeface="Arial - 24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0" y="1676400"/>
              <a:ext cx="7467600" cy="240065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smtClean="0">
                  <a:solidFill>
                    <a:srgbClr val="000000"/>
                  </a:solidFill>
                  <a:latin typeface="Times New Roman - 20"/>
                </a:rPr>
                <a:t>How</a:t>
              </a:r>
            </a:p>
            <a:p>
              <a:endParaRPr lang="en-US" sz="1500" b="1" smtClean="0">
                <a:solidFill>
                  <a:srgbClr val="000000"/>
                </a:solidFill>
                <a:latin typeface="Times New Roman - 20"/>
              </a:endParaRPr>
            </a:p>
            <a:p>
              <a:r>
                <a:rPr lang="en-US" sz="1500" b="1" smtClean="0">
                  <a:solidFill>
                    <a:srgbClr val="000000"/>
                  </a:solidFill>
                  <a:latin typeface="Times New Roman - 20"/>
                </a:rPr>
                <a:t>Philosophers wrote books</a:t>
              </a:r>
            </a:p>
            <a:p>
              <a:endParaRPr lang="en-US" sz="1500" b="1" smtClean="0">
                <a:solidFill>
                  <a:srgbClr val="000000"/>
                </a:solidFill>
                <a:latin typeface="Times New Roman - 20"/>
              </a:endParaRPr>
            </a:p>
            <a:p>
              <a:r>
                <a:rPr lang="en-US" sz="1500" b="1" smtClean="0">
                  <a:solidFill>
                    <a:srgbClr val="000000"/>
                  </a:solidFill>
                  <a:latin typeface="Times New Roman - 20"/>
                </a:rPr>
                <a:t>Th</a:t>
              </a:r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ey condemned tyranny and and social injustice.</a:t>
              </a:r>
            </a:p>
            <a:p>
              <a:endParaRPr lang="en-US" sz="1500" smtClean="0">
                <a:solidFill>
                  <a:srgbClr val="000000"/>
                </a:solidFill>
                <a:latin typeface="Times New Roman - 20"/>
              </a:endParaRPr>
            </a:p>
            <a:p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They condemned people in authority - the government and the church.</a:t>
              </a:r>
            </a:p>
            <a:p>
              <a:endParaRPr lang="en-US" sz="1500" smtClean="0">
                <a:solidFill>
                  <a:srgbClr val="000000"/>
                </a:solidFill>
                <a:latin typeface="Times New Roman - 20"/>
              </a:endParaRPr>
            </a:p>
            <a:p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Their ideas sparked two revolutions - the American Revolution and the  French Revolution.</a:t>
              </a:r>
              <a:endParaRPr lang="en-US" sz="1500">
                <a:solidFill>
                  <a:srgbClr val="000000"/>
                </a:solidFill>
                <a:latin typeface="Times New Roman - 2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8565388" y="3409188"/>
            <a:ext cx="16718788" cy="4866131"/>
            <a:chOff x="-8565388" y="3409188"/>
            <a:chExt cx="16718788" cy="4866131"/>
          </a:xfrm>
        </p:grpSpPr>
        <p:grpSp>
          <p:nvGrpSpPr>
            <p:cNvPr id="14" name="Group 13"/>
            <p:cNvGrpSpPr/>
            <p:nvPr/>
          </p:nvGrpSpPr>
          <p:grpSpPr>
            <a:xfrm>
              <a:off x="-8565388" y="3409188"/>
              <a:ext cx="9367348" cy="4866131"/>
              <a:chOff x="-8565388" y="3409188"/>
              <a:chExt cx="9367348" cy="4866131"/>
            </a:xfrm>
          </p:grpSpPr>
          <p:pic>
            <p:nvPicPr>
              <p:cNvPr id="11" name="Picture 10" descr="bluePullTab.png"/>
              <p:cNvPicPr>
                <a:picLocks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8565388" y="3409188"/>
                <a:ext cx="9211182" cy="486613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2" name="TextBox 11"/>
              <p:cNvSpPr txBox="1"/>
              <p:nvPr/>
            </p:nvSpPr>
            <p:spPr>
              <a:xfrm rot="16200000">
                <a:off x="0" y="4483100"/>
                <a:ext cx="1219200" cy="38472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1900" smtClean="0">
                    <a:solidFill>
                      <a:srgbClr val="000000"/>
                    </a:solidFill>
                    <a:latin typeface="Arial - 25"/>
                  </a:rPr>
                  <a:t>Pull</a:t>
                </a:r>
                <a:endParaRPr lang="en-US" sz="1900">
                  <a:solidFill>
                    <a:srgbClr val="000000"/>
                  </a:solidFill>
                  <a:latin typeface="Arial - 25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6200000">
                <a:off x="0" y="4457700"/>
                <a:ext cx="1219200" cy="38472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1900" smtClean="0">
                    <a:solidFill>
                      <a:srgbClr val="FFFFFF"/>
                    </a:solidFill>
                    <a:latin typeface="Arial - 25"/>
                  </a:rPr>
                  <a:t>Pull</a:t>
                </a:r>
                <a:endParaRPr lang="en-US" sz="1900">
                  <a:solidFill>
                    <a:srgbClr val="FFFFFF"/>
                  </a:solidFill>
                  <a:latin typeface="Arial - 25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0" y="3708400"/>
              <a:ext cx="8153400" cy="286232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smtClean="0">
                  <a:solidFill>
                    <a:srgbClr val="000000"/>
                  </a:solidFill>
                  <a:latin typeface="Times New Roman - 20"/>
                </a:rPr>
                <a:t>Why</a:t>
              </a:r>
            </a:p>
            <a:p>
              <a:endParaRPr lang="en-US" sz="1500" b="1" smtClean="0">
                <a:solidFill>
                  <a:srgbClr val="000000"/>
                </a:solidFill>
                <a:latin typeface="Times New Roman - 20"/>
              </a:endParaRPr>
            </a:p>
            <a:p>
              <a:r>
                <a:rPr lang="en-US" sz="1500" b="1" smtClean="0">
                  <a:solidFill>
                    <a:srgbClr val="000000"/>
                  </a:solidFill>
                  <a:latin typeface="Times New Roman - 20"/>
                </a:rPr>
                <a:t>During the Enlightenment (1700s), philosophers wanted to make progress and  </a:t>
              </a:r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improve the world.</a:t>
              </a:r>
            </a:p>
            <a:p>
              <a:endParaRPr lang="en-US" sz="1500" smtClean="0">
                <a:solidFill>
                  <a:srgbClr val="000000"/>
                </a:solidFill>
                <a:latin typeface="Times New Roman - 20"/>
              </a:endParaRPr>
            </a:p>
            <a:p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During the English Revolution (1688), John Locke came up with “Natural  Rights” and the “Social Contract.”</a:t>
              </a:r>
            </a:p>
            <a:p>
              <a:endParaRPr lang="en-US" sz="1500" smtClean="0">
                <a:solidFill>
                  <a:srgbClr val="000000"/>
                </a:solidFill>
                <a:latin typeface="Times New Roman - 20"/>
              </a:endParaRPr>
            </a:p>
            <a:p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During the American Revolution (1776), Thomas Jefferson wrote “All men are  created equal.”</a:t>
              </a:r>
            </a:p>
            <a:p>
              <a:endParaRPr lang="en-US" sz="1500" smtClean="0">
                <a:solidFill>
                  <a:srgbClr val="000000"/>
                </a:solidFill>
                <a:latin typeface="Times New Roman - 20"/>
              </a:endParaRPr>
            </a:p>
            <a:p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During the French Revolution (1789), all heck broke loose.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People did not always operate on reason. The Paris mob operated on passion  and emotion.</a:t>
              </a:r>
              <a:endParaRPr lang="en-US" sz="1500">
                <a:solidFill>
                  <a:srgbClr val="000000"/>
                </a:solidFill>
                <a:latin typeface="Times New Roman - 20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74723" y="158622"/>
            <a:ext cx="5867909" cy="774829"/>
            <a:chOff x="1974723" y="158622"/>
            <a:chExt cx="5867909" cy="774829"/>
          </a:xfrm>
        </p:grpSpPr>
        <p:sp>
          <p:nvSpPr>
            <p:cNvPr id="2" name="Freeform 1"/>
            <p:cNvSpPr/>
            <p:nvPr/>
          </p:nvSpPr>
          <p:spPr>
            <a:xfrm>
              <a:off x="1974723" y="158622"/>
              <a:ext cx="5867909" cy="774829"/>
            </a:xfrm>
            <a:custGeom>
              <a:avLst/>
              <a:gdLst/>
              <a:ahLst/>
              <a:cxnLst/>
              <a:rect l="0" t="0" r="0" b="0"/>
              <a:pathLst>
                <a:path w="5867909" h="774829">
                  <a:moveTo>
                    <a:pt x="0" y="0"/>
                  </a:moveTo>
                  <a:lnTo>
                    <a:pt x="5867908" y="0"/>
                  </a:lnTo>
                  <a:lnTo>
                    <a:pt x="5867908" y="774828"/>
                  </a:lnTo>
                  <a:lnTo>
                    <a:pt x="0" y="774828"/>
                  </a:lnTo>
                  <a:close/>
                </a:path>
              </a:pathLst>
            </a:custGeom>
            <a:solidFill>
              <a:srgbClr val="FF682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717800" y="330200"/>
              <a:ext cx="420878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smtClean="0">
                  <a:solidFill>
                    <a:srgbClr val="000000"/>
                  </a:solidFill>
                  <a:latin typeface="Calibri - 20"/>
                </a:rPr>
                <a:t>The Beginning of the Enlightenment</a:t>
              </a:r>
              <a:endParaRPr lang="en-US" sz="1500">
                <a:solidFill>
                  <a:srgbClr val="000000"/>
                </a:solidFill>
                <a:latin typeface="Calibri - 20"/>
              </a:endParaRPr>
            </a:p>
          </p:txBody>
        </p:sp>
      </p:grpSp>
      <p:pic>
        <p:nvPicPr>
          <p:cNvPr id="5" name="Picture 4" descr="MSOfficePNG(2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5500" y="1282700"/>
            <a:ext cx="8199501" cy="52310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74723" y="158622"/>
            <a:ext cx="5867909" cy="774829"/>
            <a:chOff x="1974723" y="158622"/>
            <a:chExt cx="5867909" cy="774829"/>
          </a:xfrm>
        </p:grpSpPr>
        <p:sp>
          <p:nvSpPr>
            <p:cNvPr id="2" name="Freeform 1"/>
            <p:cNvSpPr/>
            <p:nvPr/>
          </p:nvSpPr>
          <p:spPr>
            <a:xfrm>
              <a:off x="1974723" y="158622"/>
              <a:ext cx="5867909" cy="774829"/>
            </a:xfrm>
            <a:custGeom>
              <a:avLst/>
              <a:gdLst/>
              <a:ahLst/>
              <a:cxnLst/>
              <a:rect l="0" t="0" r="0" b="0"/>
              <a:pathLst>
                <a:path w="5867909" h="774829">
                  <a:moveTo>
                    <a:pt x="0" y="0"/>
                  </a:moveTo>
                  <a:lnTo>
                    <a:pt x="5867908" y="0"/>
                  </a:lnTo>
                  <a:lnTo>
                    <a:pt x="5867908" y="774828"/>
                  </a:lnTo>
                  <a:lnTo>
                    <a:pt x="0" y="774828"/>
                  </a:lnTo>
                  <a:close/>
                </a:path>
              </a:pathLst>
            </a:custGeom>
            <a:solidFill>
              <a:srgbClr val="FF682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717800" y="330200"/>
              <a:ext cx="420878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smtClean="0">
                  <a:solidFill>
                    <a:srgbClr val="000000"/>
                  </a:solidFill>
                  <a:latin typeface="Calibri - 20"/>
                </a:rPr>
                <a:t>The Beginning of the Enlightenment</a:t>
              </a:r>
              <a:endParaRPr lang="en-US" sz="1500">
                <a:solidFill>
                  <a:srgbClr val="000000"/>
                </a:solidFill>
                <a:latin typeface="Calibri - 20"/>
              </a:endParaRPr>
            </a:p>
          </p:txBody>
        </p:sp>
      </p:grpSp>
      <p:pic>
        <p:nvPicPr>
          <p:cNvPr id="5" name="Picture 4" descr="MSOfficePNG(1)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900" y="1333500"/>
            <a:ext cx="8651747" cy="51410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74723" y="158622"/>
            <a:ext cx="5867909" cy="774829"/>
            <a:chOff x="1974723" y="158622"/>
            <a:chExt cx="5867909" cy="774829"/>
          </a:xfrm>
        </p:grpSpPr>
        <p:sp>
          <p:nvSpPr>
            <p:cNvPr id="2" name="Freeform 1"/>
            <p:cNvSpPr/>
            <p:nvPr/>
          </p:nvSpPr>
          <p:spPr>
            <a:xfrm>
              <a:off x="1974723" y="158622"/>
              <a:ext cx="5867909" cy="774829"/>
            </a:xfrm>
            <a:custGeom>
              <a:avLst/>
              <a:gdLst/>
              <a:ahLst/>
              <a:cxnLst/>
              <a:rect l="0" t="0" r="0" b="0"/>
              <a:pathLst>
                <a:path w="5867909" h="774829">
                  <a:moveTo>
                    <a:pt x="0" y="0"/>
                  </a:moveTo>
                  <a:lnTo>
                    <a:pt x="5867908" y="0"/>
                  </a:lnTo>
                  <a:lnTo>
                    <a:pt x="5867908" y="774828"/>
                  </a:lnTo>
                  <a:lnTo>
                    <a:pt x="0" y="774828"/>
                  </a:lnTo>
                  <a:close/>
                </a:path>
              </a:pathLst>
            </a:custGeom>
            <a:solidFill>
              <a:srgbClr val="FF682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717800" y="330200"/>
              <a:ext cx="420878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smtClean="0">
                  <a:solidFill>
                    <a:srgbClr val="000000"/>
                  </a:solidFill>
                  <a:latin typeface="Calibri - 20"/>
                </a:rPr>
                <a:t>The Beginning of the Enlightenment</a:t>
              </a:r>
              <a:endParaRPr lang="en-US" sz="1500">
                <a:solidFill>
                  <a:srgbClr val="000000"/>
                </a:solidFill>
                <a:latin typeface="Calibri - 2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8035417" y="281559"/>
            <a:ext cx="14842617" cy="4556125"/>
            <a:chOff x="-8035417" y="281559"/>
            <a:chExt cx="14842617" cy="4556125"/>
          </a:xfrm>
        </p:grpSpPr>
        <p:grpSp>
          <p:nvGrpSpPr>
            <p:cNvPr id="8" name="Group 7"/>
            <p:cNvGrpSpPr/>
            <p:nvPr/>
          </p:nvGrpSpPr>
          <p:grpSpPr>
            <a:xfrm>
              <a:off x="-8035417" y="281559"/>
              <a:ext cx="8791583" cy="4556125"/>
              <a:chOff x="-8035417" y="281559"/>
              <a:chExt cx="8791583" cy="4556125"/>
            </a:xfrm>
          </p:grpSpPr>
          <p:pic>
            <p:nvPicPr>
              <p:cNvPr id="5" name="Picture 4" descr="bluePullTab.png"/>
              <p:cNvPicPr>
                <a:picLocks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8035417" y="281559"/>
                <a:ext cx="8624316" cy="455612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6" name="TextBox 5"/>
              <p:cNvSpPr txBox="1"/>
              <p:nvPr/>
            </p:nvSpPr>
            <p:spPr>
              <a:xfrm rot="16200000">
                <a:off x="0" y="1295400"/>
                <a:ext cx="1143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Pull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16200000">
                <a:off x="0" y="1270000"/>
                <a:ext cx="1143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mtClean="0">
                    <a:solidFill>
                      <a:srgbClr val="FFFFFF"/>
                    </a:solidFill>
                    <a:latin typeface="Arial - 24"/>
                  </a:rPr>
                  <a:t>Pull</a:t>
                </a:r>
                <a:endParaRPr lang="en-US">
                  <a:solidFill>
                    <a:srgbClr val="FFFFFF"/>
                  </a:solidFill>
                  <a:latin typeface="Arial - 24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0" y="469900"/>
              <a:ext cx="6807200" cy="281551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b="1" smtClean="0">
                  <a:solidFill>
                    <a:srgbClr val="000000"/>
                  </a:solidFill>
                  <a:latin typeface="Arial,Bold - 25"/>
                </a:rPr>
                <a:t>Capitalism</a:t>
              </a:r>
            </a:p>
            <a:p>
              <a:r>
                <a:rPr lang="fr-FR" b="1" smtClean="0">
                  <a:solidFill>
                    <a:srgbClr val="000000"/>
                  </a:solidFill>
                  <a:latin typeface="Arial,Bold - 25"/>
                </a:rPr>
                <a:t>C</a:t>
              </a:r>
              <a:r>
                <a:rPr lang="fr-FR" sz="1500" smtClean="0">
                  <a:solidFill>
                    <a:srgbClr val="000000"/>
                  </a:solidFill>
                  <a:latin typeface="Arial - 20"/>
                </a:rPr>
                <a:t>apitalism, laissez-faire economics, and a market  </a:t>
              </a:r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economy are all the same things.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L</a:t>
              </a:r>
              <a:r>
                <a:rPr lang="en-US" sz="1500" b="1" i="1" smtClean="0">
                  <a:solidFill>
                    <a:srgbClr val="000000"/>
                  </a:solidFill>
                  <a:latin typeface="Arial,BoldItalic - 20"/>
                </a:rPr>
                <a:t>aissez-faire</a:t>
              </a:r>
            </a:p>
            <a:p>
              <a:r>
                <a:rPr lang="en-US" sz="1500" b="1" i="1" smtClean="0">
                  <a:solidFill>
                    <a:srgbClr val="000000"/>
                  </a:solidFill>
                  <a:latin typeface="Arial,BoldItalic - 20"/>
                </a:rPr>
                <a:t>A</a:t>
              </a:r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round 1750, French economists put forward a new  idea.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No more government interference in the economy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Theory: Free trade!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The French economists demanded a policy of </a:t>
              </a:r>
              <a:r>
                <a:rPr lang="en-US" sz="1500" i="1" smtClean="0">
                  <a:solidFill>
                    <a:srgbClr val="000000"/>
                  </a:solidFill>
                  <a:latin typeface="Arial,Italic - 20"/>
                </a:rPr>
                <a:t>laissez-faire</a:t>
              </a:r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.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That’s French for “Hands off!”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The government must stop meddling in foreign trade.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In particular, end </a:t>
              </a:r>
              <a:r>
                <a:rPr lang="en-US" sz="1500" i="1" smtClean="0">
                  <a:solidFill>
                    <a:srgbClr val="000000"/>
                  </a:solidFill>
                  <a:latin typeface="Arial,Italic - 20"/>
                </a:rPr>
                <a:t>tariffs </a:t>
              </a:r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- a tax on imports.</a:t>
              </a:r>
              <a:endParaRPr lang="en-US" sz="1500">
                <a:solidFill>
                  <a:srgbClr val="000000"/>
                </a:solidFill>
                <a:latin typeface="Arial - 2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8628888" y="2075688"/>
            <a:ext cx="16960088" cy="4866131"/>
            <a:chOff x="-8628888" y="2075688"/>
            <a:chExt cx="16960088" cy="4866131"/>
          </a:xfrm>
        </p:grpSpPr>
        <p:grpSp>
          <p:nvGrpSpPr>
            <p:cNvPr id="14" name="Group 13"/>
            <p:cNvGrpSpPr/>
            <p:nvPr/>
          </p:nvGrpSpPr>
          <p:grpSpPr>
            <a:xfrm>
              <a:off x="-8628888" y="2075688"/>
              <a:ext cx="9430848" cy="4866131"/>
              <a:chOff x="-8628888" y="2075688"/>
              <a:chExt cx="9430848" cy="4866131"/>
            </a:xfrm>
          </p:grpSpPr>
          <p:pic>
            <p:nvPicPr>
              <p:cNvPr id="11" name="Picture 10" descr="bluePullTab.png"/>
              <p:cNvPicPr>
                <a:picLocks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8628888" y="2075688"/>
                <a:ext cx="9211182" cy="486613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2" name="TextBox 11"/>
              <p:cNvSpPr txBox="1"/>
              <p:nvPr/>
            </p:nvSpPr>
            <p:spPr>
              <a:xfrm rot="16200000">
                <a:off x="0" y="3149600"/>
                <a:ext cx="1219200" cy="38472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1900" smtClean="0">
                    <a:solidFill>
                      <a:srgbClr val="000000"/>
                    </a:solidFill>
                    <a:latin typeface="Arial - 25"/>
                  </a:rPr>
                  <a:t>Pull</a:t>
                </a:r>
                <a:endParaRPr lang="en-US" sz="1900">
                  <a:solidFill>
                    <a:srgbClr val="000000"/>
                  </a:solidFill>
                  <a:latin typeface="Arial - 25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6200000">
                <a:off x="0" y="3124200"/>
                <a:ext cx="1219200" cy="38472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1900" smtClean="0">
                    <a:solidFill>
                      <a:srgbClr val="FFFFFF"/>
                    </a:solidFill>
                    <a:latin typeface="Arial - 25"/>
                  </a:rPr>
                  <a:t>Pull</a:t>
                </a:r>
                <a:endParaRPr lang="en-US" sz="1900">
                  <a:solidFill>
                    <a:srgbClr val="FFFFFF"/>
                  </a:solidFill>
                  <a:latin typeface="Arial - 25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0" y="2463800"/>
              <a:ext cx="8331200" cy="307776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b="1" smtClean="0">
                  <a:solidFill>
                    <a:srgbClr val="000000"/>
                  </a:solidFill>
                  <a:latin typeface="Arial,Bold - 16"/>
                </a:rPr>
                <a:t>Adam Smith</a:t>
              </a:r>
            </a:p>
            <a:p>
              <a:endParaRPr lang="en-US" sz="1200" b="1" smtClean="0">
                <a:solidFill>
                  <a:srgbClr val="000000"/>
                </a:solidFill>
                <a:latin typeface="Arial,Bold - 16"/>
              </a:endParaRPr>
            </a:p>
            <a:p>
              <a:r>
                <a:rPr lang="en-US" sz="1200" b="1" smtClean="0">
                  <a:solidFill>
                    <a:srgbClr val="000000"/>
                  </a:solidFill>
                  <a:latin typeface="Arial,Bold - 16"/>
                </a:rPr>
                <a:t>Ad</a:t>
              </a:r>
              <a:r>
                <a:rPr lang="en-US" sz="1500" b="1" smtClean="0">
                  <a:solidFill>
                    <a:srgbClr val="000000"/>
                  </a:solidFill>
                  <a:latin typeface="Times New Roman - 20"/>
                </a:rPr>
                <a:t>am Smith was an economist who lived in Scotland.</a:t>
              </a:r>
            </a:p>
            <a:p>
              <a:r>
                <a:rPr lang="en-US" sz="1500" b="1" smtClean="0">
                  <a:solidFill>
                    <a:srgbClr val="000000"/>
                  </a:solidFill>
                  <a:latin typeface="Times New Roman - 20"/>
                </a:rPr>
                <a:t>H</a:t>
              </a:r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e was the first economist to advocate </a:t>
              </a:r>
              <a:r>
                <a:rPr lang="en-US" sz="1500" i="1" smtClean="0">
                  <a:solidFill>
                    <a:srgbClr val="000000"/>
                  </a:solidFill>
                  <a:latin typeface="Times New Roman - 20"/>
                </a:rPr>
                <a:t>laissez-faire </a:t>
              </a:r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capitalism.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He is regarded as the “Father of Modern Economics.”</a:t>
              </a:r>
            </a:p>
            <a:p>
              <a:endParaRPr lang="en-US" sz="1500" smtClean="0">
                <a:solidFill>
                  <a:srgbClr val="000000"/>
                </a:solidFill>
                <a:latin typeface="Times New Roman - 20"/>
              </a:endParaRPr>
            </a:p>
            <a:p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Th</a:t>
              </a:r>
              <a:r>
                <a:rPr lang="en-US" sz="1500" b="1" i="1" smtClean="0">
                  <a:solidFill>
                    <a:srgbClr val="000000"/>
                  </a:solidFill>
                  <a:latin typeface="Times New Roman - 20"/>
                </a:rPr>
                <a:t>e Wealth of Nations</a:t>
              </a:r>
            </a:p>
            <a:p>
              <a:r>
                <a:rPr lang="en-US" sz="1500" b="1" i="1" smtClean="0">
                  <a:solidFill>
                    <a:srgbClr val="000000"/>
                  </a:solidFill>
                  <a:latin typeface="Times New Roman - 20"/>
                </a:rPr>
                <a:t>I</a:t>
              </a:r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n 1776, he wrote his famous book, </a:t>
              </a:r>
              <a:r>
                <a:rPr lang="en-US" sz="1500" i="1" smtClean="0">
                  <a:solidFill>
                    <a:srgbClr val="000000"/>
                  </a:solidFill>
                  <a:latin typeface="Times New Roman - 20"/>
                </a:rPr>
                <a:t>The Wealth of Nations.</a:t>
              </a:r>
            </a:p>
            <a:p>
              <a:r>
                <a:rPr lang="en-US" sz="1500" i="1" smtClean="0">
                  <a:solidFill>
                    <a:srgbClr val="000000"/>
                  </a:solidFill>
                  <a:latin typeface="Times New Roman - 20"/>
                </a:rPr>
                <a:t>I</a:t>
              </a:r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n it, he condemned mercantilism. No more government control of the economy!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Instead, he advocated capitalism: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1. Let the market make economic decisions.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2. Let supply and demand (sellers and buyers) have freedom to “do their own  thing.”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3. Free trade! (It will make a country rich.)</a:t>
              </a:r>
              <a:endParaRPr lang="en-US" sz="1500">
                <a:solidFill>
                  <a:srgbClr val="000000"/>
                </a:solidFill>
                <a:latin typeface="Times New Roman - 20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74723" y="158622"/>
            <a:ext cx="5867909" cy="774829"/>
            <a:chOff x="1974723" y="158622"/>
            <a:chExt cx="5867909" cy="774829"/>
          </a:xfrm>
        </p:grpSpPr>
        <p:sp>
          <p:nvSpPr>
            <p:cNvPr id="2" name="Freeform 1"/>
            <p:cNvSpPr/>
            <p:nvPr/>
          </p:nvSpPr>
          <p:spPr>
            <a:xfrm>
              <a:off x="1974723" y="158622"/>
              <a:ext cx="5867909" cy="774829"/>
            </a:xfrm>
            <a:custGeom>
              <a:avLst/>
              <a:gdLst/>
              <a:ahLst/>
              <a:cxnLst/>
              <a:rect l="0" t="0" r="0" b="0"/>
              <a:pathLst>
                <a:path w="5867909" h="774829">
                  <a:moveTo>
                    <a:pt x="0" y="0"/>
                  </a:moveTo>
                  <a:lnTo>
                    <a:pt x="5867908" y="0"/>
                  </a:lnTo>
                  <a:lnTo>
                    <a:pt x="5867908" y="774828"/>
                  </a:lnTo>
                  <a:lnTo>
                    <a:pt x="0" y="774828"/>
                  </a:lnTo>
                  <a:close/>
                </a:path>
              </a:pathLst>
            </a:custGeom>
            <a:solidFill>
              <a:srgbClr val="FF682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717800" y="330200"/>
              <a:ext cx="4208780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smtClean="0">
                  <a:solidFill>
                    <a:srgbClr val="000000"/>
                  </a:solidFill>
                  <a:latin typeface="Calibri - 20"/>
                </a:rPr>
                <a:t>The Beginning of the Enlightenment</a:t>
              </a:r>
              <a:endParaRPr lang="en-US" sz="1500">
                <a:solidFill>
                  <a:srgbClr val="000000"/>
                </a:solidFill>
                <a:latin typeface="Calibri - 2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8035417" y="-99440"/>
            <a:ext cx="15960217" cy="4556125"/>
            <a:chOff x="-8035417" y="-99440"/>
            <a:chExt cx="15960217" cy="4556125"/>
          </a:xfrm>
        </p:grpSpPr>
        <p:grpSp>
          <p:nvGrpSpPr>
            <p:cNvPr id="8" name="Group 7"/>
            <p:cNvGrpSpPr/>
            <p:nvPr/>
          </p:nvGrpSpPr>
          <p:grpSpPr>
            <a:xfrm>
              <a:off x="-8035417" y="-99440"/>
              <a:ext cx="8791583" cy="4556125"/>
              <a:chOff x="-8035417" y="-99440"/>
              <a:chExt cx="8791583" cy="4556125"/>
            </a:xfrm>
          </p:grpSpPr>
          <p:pic>
            <p:nvPicPr>
              <p:cNvPr id="5" name="Picture 4" descr="bluePullTab.png"/>
              <p:cNvPicPr>
                <a:picLocks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8035417" y="-99440"/>
                <a:ext cx="8624316" cy="455612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6" name="TextBox 5"/>
              <p:cNvSpPr txBox="1"/>
              <p:nvPr/>
            </p:nvSpPr>
            <p:spPr>
              <a:xfrm rot="16200000">
                <a:off x="0" y="914400"/>
                <a:ext cx="1143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Pull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 rot="16200000">
                <a:off x="0" y="889000"/>
                <a:ext cx="1143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mtClean="0">
                    <a:solidFill>
                      <a:srgbClr val="FFFFFF"/>
                    </a:solidFill>
                    <a:latin typeface="Arial - 24"/>
                  </a:rPr>
                  <a:t>Pull</a:t>
                </a:r>
                <a:endParaRPr lang="en-US">
                  <a:solidFill>
                    <a:srgbClr val="FFFFFF"/>
                  </a:solidFill>
                  <a:latin typeface="Arial - 24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0" y="152400"/>
              <a:ext cx="7924800" cy="286232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smtClean="0">
                  <a:solidFill>
                    <a:srgbClr val="000000"/>
                  </a:solidFill>
                  <a:latin typeface="Times New Roman - 20"/>
                </a:rPr>
                <a:t>The Invisible Hand</a:t>
              </a:r>
            </a:p>
            <a:p>
              <a:endParaRPr lang="en-US" sz="1500" b="1" smtClean="0">
                <a:solidFill>
                  <a:srgbClr val="000000"/>
                </a:solidFill>
                <a:latin typeface="Times New Roman - 20"/>
              </a:endParaRPr>
            </a:p>
            <a:p>
              <a:r>
                <a:rPr lang="en-US" sz="1500" b="1" smtClean="0">
                  <a:solidFill>
                    <a:srgbClr val="000000"/>
                  </a:solidFill>
                  <a:latin typeface="Times New Roman - 20"/>
                </a:rPr>
                <a:t>Ju</a:t>
              </a:r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st as Newton discovered the Law of Gravity . . .Adam Smith tried to  discover the Law of Economics: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The government should take its “hands off” the economy.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“The Invisible Hand” of the market would run the economy. (This bizarre  idea makes a great cartoon.)</a:t>
              </a:r>
            </a:p>
            <a:p>
              <a:endParaRPr lang="en-US" sz="1500" smtClean="0">
                <a:solidFill>
                  <a:srgbClr val="000000"/>
                </a:solidFill>
                <a:latin typeface="Times New Roman - 20"/>
              </a:endParaRPr>
            </a:p>
            <a:p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Tr</a:t>
              </a:r>
              <a:r>
                <a:rPr lang="en-US" sz="1500" b="1" smtClean="0">
                  <a:solidFill>
                    <a:srgbClr val="000000"/>
                  </a:solidFill>
                  <a:latin typeface="Times New Roman - 20"/>
                </a:rPr>
                <a:t>anslation: </a:t>
              </a:r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Buyers and sellers (not government) would make all economic decisions.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England: The world’s first capitalist country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England was influenced by Adam Smith’s book: It abandoned mercantilism.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Times New Roman - 20"/>
                </a:rPr>
                <a:t>England was the world’s first capitalist country. This is why it led the  Industrial Revolution.</a:t>
              </a:r>
              <a:endParaRPr lang="en-US" sz="1500">
                <a:solidFill>
                  <a:srgbClr val="000000"/>
                </a:solidFill>
                <a:latin typeface="Times New Roman - 2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8628888" y="1961388"/>
            <a:ext cx="16375888" cy="4866131"/>
            <a:chOff x="-8628888" y="1961388"/>
            <a:chExt cx="16375888" cy="4866131"/>
          </a:xfrm>
        </p:grpSpPr>
        <p:grpSp>
          <p:nvGrpSpPr>
            <p:cNvPr id="14" name="Group 13"/>
            <p:cNvGrpSpPr/>
            <p:nvPr/>
          </p:nvGrpSpPr>
          <p:grpSpPr>
            <a:xfrm>
              <a:off x="-8628888" y="1961388"/>
              <a:ext cx="9430848" cy="4866131"/>
              <a:chOff x="-8628888" y="1961388"/>
              <a:chExt cx="9430848" cy="4866131"/>
            </a:xfrm>
          </p:grpSpPr>
          <p:pic>
            <p:nvPicPr>
              <p:cNvPr id="11" name="Picture 10" descr="bluePullTab.png"/>
              <p:cNvPicPr>
                <a:picLocks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8628888" y="1961388"/>
                <a:ext cx="9211182" cy="486613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2" name="TextBox 11"/>
              <p:cNvSpPr txBox="1"/>
              <p:nvPr/>
            </p:nvSpPr>
            <p:spPr>
              <a:xfrm rot="16200000">
                <a:off x="0" y="3035300"/>
                <a:ext cx="1219200" cy="38472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1900" smtClean="0">
                    <a:solidFill>
                      <a:srgbClr val="000000"/>
                    </a:solidFill>
                    <a:latin typeface="Arial - 25"/>
                  </a:rPr>
                  <a:t>Pull</a:t>
                </a:r>
                <a:endParaRPr lang="en-US" sz="1900">
                  <a:solidFill>
                    <a:srgbClr val="000000"/>
                  </a:solidFill>
                  <a:latin typeface="Arial - 25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6200000">
                <a:off x="0" y="3009900"/>
                <a:ext cx="1219200" cy="384721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1900" smtClean="0">
                    <a:solidFill>
                      <a:srgbClr val="FFFFFF"/>
                    </a:solidFill>
                    <a:latin typeface="Arial - 25"/>
                  </a:rPr>
                  <a:t>Pull</a:t>
                </a:r>
                <a:endParaRPr lang="en-US" sz="1900">
                  <a:solidFill>
                    <a:srgbClr val="FFFFFF"/>
                  </a:solidFill>
                  <a:latin typeface="Arial - 25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0" y="2146300"/>
              <a:ext cx="7747000" cy="296664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400" b="1" smtClean="0">
                  <a:solidFill>
                    <a:srgbClr val="000000"/>
                  </a:solidFill>
                  <a:latin typeface="Times New Roman - 18"/>
                </a:rPr>
                <a:t>Capitalism</a:t>
              </a:r>
            </a:p>
            <a:p>
              <a:r>
                <a:rPr lang="en-US" sz="1400" b="1" smtClean="0">
                  <a:solidFill>
                    <a:srgbClr val="000000"/>
                  </a:solidFill>
                  <a:latin typeface="Times New Roman - 18"/>
                </a:rPr>
                <a:t>C</a:t>
              </a:r>
              <a:r>
                <a:rPr lang="en-US" sz="1400" smtClean="0">
                  <a:solidFill>
                    <a:srgbClr val="000000"/>
                  </a:solidFill>
                  <a:latin typeface="Times New Roman - 18"/>
                </a:rPr>
                <a:t>apitalism is an economic system controlled by individuals and private  companies. (Not government.)</a:t>
              </a:r>
            </a:p>
            <a:p>
              <a:r>
                <a:rPr lang="en-US" sz="1400" smtClean="0">
                  <a:solidFill>
                    <a:srgbClr val="000000"/>
                  </a:solidFill>
                  <a:latin typeface="Times New Roman - 18"/>
                </a:rPr>
                <a:t>Free enterprise Companies make their own decisions - without government  interference.</a:t>
              </a:r>
            </a:p>
            <a:p>
              <a:r>
                <a:rPr lang="en-US" sz="1400" smtClean="0">
                  <a:solidFill>
                    <a:srgbClr val="000000"/>
                  </a:solidFill>
                  <a:latin typeface="Times New Roman - 18"/>
                </a:rPr>
                <a:t>Free competition Companies compete with each other - without government  interference.</a:t>
              </a:r>
            </a:p>
            <a:p>
              <a:r>
                <a:rPr lang="en-US" sz="1400" smtClean="0">
                  <a:solidFill>
                    <a:srgbClr val="000000"/>
                  </a:solidFill>
                  <a:latin typeface="Times New Roman - 18"/>
                </a:rPr>
                <a:t>Free trade Companies export and import - without government interference.</a:t>
              </a:r>
            </a:p>
            <a:p>
              <a:r>
                <a:rPr lang="en-US" sz="1400" smtClean="0">
                  <a:solidFill>
                    <a:srgbClr val="000000"/>
                  </a:solidFill>
                  <a:latin typeface="Times New Roman - 18"/>
                </a:rPr>
                <a:t>A market economy The </a:t>
              </a:r>
              <a:r>
                <a:rPr lang="en-US" sz="1400" i="1" smtClean="0">
                  <a:solidFill>
                    <a:srgbClr val="000000"/>
                  </a:solidFill>
                  <a:latin typeface="Times New Roman - 18"/>
                </a:rPr>
                <a:t>marketplace </a:t>
              </a:r>
              <a:r>
                <a:rPr lang="en-US" sz="1400" smtClean="0">
                  <a:solidFill>
                    <a:srgbClr val="000000"/>
                  </a:solidFill>
                  <a:latin typeface="Times New Roman - 18"/>
                </a:rPr>
                <a:t>decides what people make and sell. (Not government.)</a:t>
              </a:r>
            </a:p>
            <a:p>
              <a:r>
                <a:rPr lang="en-US" sz="1400" smtClean="0">
                  <a:solidFill>
                    <a:srgbClr val="000000"/>
                  </a:solidFill>
                  <a:latin typeface="Times New Roman - 18"/>
                </a:rPr>
                <a:t>The Law of Supply &amp; Demand</a:t>
              </a:r>
            </a:p>
            <a:p>
              <a:r>
                <a:rPr lang="en-US" sz="1400" smtClean="0">
                  <a:solidFill>
                    <a:srgbClr val="000000"/>
                  </a:solidFill>
                  <a:latin typeface="Times New Roman - 18"/>
                </a:rPr>
                <a:t>1. Supply: You make something and try to sell it in the marketplace.</a:t>
              </a:r>
            </a:p>
            <a:p>
              <a:r>
                <a:rPr lang="en-US" sz="1400" smtClean="0">
                  <a:solidFill>
                    <a:srgbClr val="000000"/>
                  </a:solidFill>
                  <a:latin typeface="Times New Roman - 18"/>
                </a:rPr>
                <a:t>2. Demand: People either buy it (profits) or they don’t (bankruptcy).</a:t>
              </a:r>
            </a:p>
            <a:p>
              <a:r>
                <a:rPr lang="en-US" sz="1400" smtClean="0">
                  <a:solidFill>
                    <a:srgbClr val="000000"/>
                  </a:solidFill>
                  <a:latin typeface="Times New Roman - 18"/>
                </a:rPr>
                <a:t>Profits &amp; Risk</a:t>
              </a:r>
            </a:p>
            <a:p>
              <a:r>
                <a:rPr lang="en-US" sz="1400" smtClean="0">
                  <a:solidFill>
                    <a:srgbClr val="000000"/>
                  </a:solidFill>
                  <a:latin typeface="Times New Roman - 18"/>
                </a:rPr>
                <a:t>Capitalism is full of risk: The company’s owner and investors take a big risk in  the marketplace.</a:t>
              </a:r>
            </a:p>
            <a:p>
              <a:r>
                <a:rPr lang="en-US" sz="1400" smtClean="0">
                  <a:solidFill>
                    <a:srgbClr val="000000"/>
                  </a:solidFill>
                  <a:latin typeface="Times New Roman - 18"/>
                </a:rPr>
                <a:t>Government never bails you out.</a:t>
              </a:r>
              <a:endParaRPr lang="en-US" sz="1400">
                <a:solidFill>
                  <a:srgbClr val="000000"/>
                </a:solidFill>
                <a:latin typeface="Times New Roman - 18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2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974723" y="158622"/>
            <a:ext cx="5867909" cy="774829"/>
          </a:xfrm>
          <a:custGeom>
            <a:avLst/>
            <a:gdLst/>
            <a:ahLst/>
            <a:cxnLst/>
            <a:rect l="0" t="0" r="0" b="0"/>
            <a:pathLst>
              <a:path w="5867909" h="774829">
                <a:moveTo>
                  <a:pt x="0" y="0"/>
                </a:moveTo>
                <a:lnTo>
                  <a:pt x="5867908" y="0"/>
                </a:lnTo>
                <a:lnTo>
                  <a:pt x="5867908" y="774828"/>
                </a:lnTo>
                <a:lnTo>
                  <a:pt x="0" y="774828"/>
                </a:lnTo>
                <a:close/>
              </a:path>
            </a:pathLst>
          </a:custGeom>
          <a:solidFill>
            <a:srgbClr val="FF682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2200" y="368300"/>
            <a:ext cx="52070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500" smtClean="0">
                <a:solidFill>
                  <a:srgbClr val="000000"/>
                </a:solidFill>
                <a:latin typeface="Calibri - 20"/>
              </a:rPr>
              <a:t>The Enlightenment</a:t>
            </a:r>
            <a:endParaRPr lang="en-US" sz="1500">
              <a:solidFill>
                <a:srgbClr val="000000"/>
              </a:solidFill>
              <a:latin typeface="Calibri - 2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8073517" y="-23241"/>
            <a:ext cx="15896717" cy="4556125"/>
            <a:chOff x="-8073517" y="-23241"/>
            <a:chExt cx="15896717" cy="4556125"/>
          </a:xfrm>
        </p:grpSpPr>
        <p:grpSp>
          <p:nvGrpSpPr>
            <p:cNvPr id="7" name="Group 6"/>
            <p:cNvGrpSpPr/>
            <p:nvPr/>
          </p:nvGrpSpPr>
          <p:grpSpPr>
            <a:xfrm>
              <a:off x="-8073517" y="-23241"/>
              <a:ext cx="8829683" cy="4556125"/>
              <a:chOff x="-8073517" y="-23241"/>
              <a:chExt cx="8829683" cy="4556125"/>
            </a:xfrm>
          </p:grpSpPr>
          <p:pic>
            <p:nvPicPr>
              <p:cNvPr id="4" name="Picture 3" descr="bluePullTab.png"/>
              <p:cNvPicPr>
                <a:picLocks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8073517" y="-23241"/>
                <a:ext cx="8624316" cy="455612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5" name="TextBox 4"/>
              <p:cNvSpPr txBox="1"/>
              <p:nvPr/>
            </p:nvSpPr>
            <p:spPr>
              <a:xfrm rot="16200000">
                <a:off x="0" y="990600"/>
                <a:ext cx="1143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Pull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rot="16200000">
                <a:off x="0" y="965200"/>
                <a:ext cx="1143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mtClean="0">
                    <a:solidFill>
                      <a:srgbClr val="FFFFFF"/>
                    </a:solidFill>
                    <a:latin typeface="Arial - 24"/>
                  </a:rPr>
                  <a:t>Pull</a:t>
                </a:r>
                <a:endParaRPr lang="en-US">
                  <a:solidFill>
                    <a:srgbClr val="FFFFFF"/>
                  </a:solidFill>
                  <a:latin typeface="Arial - 24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0" y="495300"/>
              <a:ext cx="7823200" cy="210826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700" b="1" smtClean="0">
                  <a:solidFill>
                    <a:srgbClr val="000000"/>
                  </a:solidFill>
                  <a:latin typeface="Times New Roman - 23"/>
                </a:rPr>
                <a:t>Montesquieu: </a:t>
              </a:r>
              <a:r>
                <a:rPr lang="en-US" sz="1700" b="1" i="1" smtClean="0">
                  <a:solidFill>
                    <a:srgbClr val="000000"/>
                  </a:solidFill>
                  <a:latin typeface="Times New Roman - 23"/>
                </a:rPr>
                <a:t>The Spirit of the Laws</a:t>
              </a:r>
              <a:r>
                <a:rPr lang="en-US" sz="1700" b="1" smtClean="0">
                  <a:solidFill>
                    <a:srgbClr val="000000"/>
                  </a:solidFill>
                  <a:latin typeface="Times New Roman - 23"/>
                </a:rPr>
                <a:t>, 1748</a:t>
              </a:r>
            </a:p>
            <a:p>
              <a:endParaRPr lang="en-US" sz="1700" b="1" smtClean="0">
                <a:solidFill>
                  <a:srgbClr val="000000"/>
                </a:solidFill>
                <a:latin typeface="Times New Roman - 23"/>
              </a:endParaRPr>
            </a:p>
            <a:p>
              <a:r>
                <a:rPr lang="en-US" sz="1700" b="1" smtClean="0">
                  <a:solidFill>
                    <a:srgbClr val="000000"/>
                  </a:solidFill>
                  <a:latin typeface="Times New Roman - 23"/>
                </a:rPr>
                <a:t>"I</a:t>
              </a:r>
              <a:r>
                <a:rPr lang="en-US" sz="1600" b="1" smtClean="0">
                  <a:solidFill>
                    <a:srgbClr val="000000"/>
                  </a:solidFill>
                  <a:latin typeface="Times New Roman - 21"/>
                </a:rPr>
                <a:t>n a true state of nature, all men are born equal.”</a:t>
              </a:r>
            </a:p>
            <a:p>
              <a:endParaRPr lang="en-US" sz="1600" b="1" smtClean="0">
                <a:solidFill>
                  <a:srgbClr val="000000"/>
                </a:solidFill>
                <a:latin typeface="Times New Roman - 21"/>
              </a:endParaRPr>
            </a:p>
            <a:p>
              <a:r>
                <a:rPr lang="en-US" sz="1600" b="1" smtClean="0">
                  <a:solidFill>
                    <a:srgbClr val="000000"/>
                  </a:solidFill>
                  <a:latin typeface="Times New Roman - 21"/>
                </a:rPr>
                <a:t>In</a:t>
              </a:r>
              <a:r>
                <a:rPr lang="en-US" sz="1600" smtClean="0">
                  <a:solidFill>
                    <a:srgbClr val="000000"/>
                  </a:solidFill>
                  <a:latin typeface="Times New Roman - 21"/>
                </a:rPr>
                <a:t> 1787, what book did James Madison read before writing the U.S.  Constitution?</a:t>
              </a:r>
            </a:p>
            <a:p>
              <a:r>
                <a:rPr lang="en-US" sz="1600" smtClean="0">
                  <a:solidFill>
                    <a:srgbClr val="000000"/>
                  </a:solidFill>
                  <a:latin typeface="Times New Roman - 21"/>
                </a:rPr>
                <a:t>Montesquieu’s </a:t>
              </a:r>
              <a:r>
                <a:rPr lang="en-US" sz="1600" i="1" smtClean="0">
                  <a:solidFill>
                    <a:srgbClr val="000000"/>
                  </a:solidFill>
                  <a:latin typeface="Times New Roman - 21"/>
                </a:rPr>
                <a:t>The Spirit of the Laws </a:t>
              </a:r>
              <a:r>
                <a:rPr lang="en-US" sz="1600" smtClean="0">
                  <a:solidFill>
                    <a:srgbClr val="000000"/>
                  </a:solidFill>
                  <a:latin typeface="Times New Roman - 21"/>
                </a:rPr>
                <a:t>(1748).</a:t>
              </a:r>
            </a:p>
            <a:p>
              <a:r>
                <a:rPr lang="en-US" sz="1600" smtClean="0">
                  <a:solidFill>
                    <a:srgbClr val="000000"/>
                  </a:solidFill>
                  <a:latin typeface="Times New Roman - 21"/>
                </a:rPr>
                <a:t>Madison and the founding fathers put many of Montesquieu’s ideas  into the U.S. Constitution!</a:t>
              </a:r>
              <a:endParaRPr lang="en-US" sz="1600">
                <a:solidFill>
                  <a:srgbClr val="000000"/>
                </a:solidFill>
                <a:latin typeface="Times New Roman - 21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8616188" y="1986788"/>
            <a:ext cx="16384016" cy="4866131"/>
            <a:chOff x="-8616188" y="1986788"/>
            <a:chExt cx="16384016" cy="4866131"/>
          </a:xfrm>
        </p:grpSpPr>
        <p:grpSp>
          <p:nvGrpSpPr>
            <p:cNvPr id="12" name="Group 11"/>
            <p:cNvGrpSpPr/>
            <p:nvPr/>
          </p:nvGrpSpPr>
          <p:grpSpPr>
            <a:xfrm>
              <a:off x="-8616188" y="1986788"/>
              <a:ext cx="16384016" cy="4866131"/>
              <a:chOff x="-8616188" y="1986788"/>
              <a:chExt cx="16384016" cy="4866131"/>
            </a:xfrm>
          </p:grpSpPr>
          <p:pic>
            <p:nvPicPr>
              <p:cNvPr id="10" name="Picture 9" descr="bluePullTab.png"/>
              <p:cNvPicPr>
                <a:picLocks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8616188" y="1986788"/>
                <a:ext cx="9211182" cy="486613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0" y="2590800"/>
                <a:ext cx="7767828" cy="230832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600" b="1" smtClean="0">
                    <a:solidFill>
                      <a:srgbClr val="000000"/>
                    </a:solidFill>
                    <a:latin typeface="Times New Roman - 22"/>
                  </a:rPr>
                  <a:t>Montesquieu</a:t>
                </a:r>
              </a:p>
              <a:p>
                <a:endParaRPr lang="en-US" sz="1600" b="1" smtClean="0">
                  <a:solidFill>
                    <a:srgbClr val="000000"/>
                  </a:solidFill>
                  <a:latin typeface="Times New Roman - 22"/>
                </a:endParaRPr>
              </a:p>
              <a:p>
                <a:r>
                  <a:rPr lang="en-US" sz="1600" b="1" smtClean="0">
                    <a:solidFill>
                      <a:srgbClr val="000000"/>
                    </a:solidFill>
                    <a:latin typeface="Times New Roman - 22"/>
                  </a:rPr>
                  <a:t>Montesquieu was a political philosopher who lived in France.</a:t>
                </a:r>
              </a:p>
              <a:p>
                <a:r>
                  <a:rPr lang="en-US" sz="1600" b="1" smtClean="0">
                    <a:solidFill>
                      <a:srgbClr val="000000"/>
                    </a:solidFill>
                    <a:latin typeface="Times New Roman - 22"/>
                  </a:rPr>
                  <a:t>M</a:t>
                </a:r>
                <a:r>
                  <a:rPr lang="en-US" sz="1600" smtClean="0">
                    <a:solidFill>
                      <a:srgbClr val="000000"/>
                    </a:solidFill>
                    <a:latin typeface="Times New Roman - 22"/>
                  </a:rPr>
                  <a:t>ontesquieu was “enlightened”:</a:t>
                </a:r>
              </a:p>
              <a:p>
                <a:r>
                  <a:rPr lang="en-US" sz="1600" smtClean="0">
                    <a:solidFill>
                      <a:srgbClr val="000000"/>
                    </a:solidFill>
                    <a:latin typeface="Times New Roman - 22"/>
                  </a:rPr>
                  <a:t>He did not go along with French tradition - absolute monarchy and  the divine right of kings.</a:t>
                </a:r>
              </a:p>
              <a:p>
                <a:r>
                  <a:rPr lang="en-US" sz="1600" smtClean="0">
                    <a:solidFill>
                      <a:srgbClr val="000000"/>
                    </a:solidFill>
                    <a:latin typeface="Times New Roman - 22"/>
                  </a:rPr>
                  <a:t>Instead, he tried to discover the natural laws that lie beneath  government.</a:t>
                </a:r>
              </a:p>
              <a:p>
                <a:endParaRPr lang="en-US" sz="1600" smtClean="0">
                  <a:solidFill>
                    <a:srgbClr val="000000"/>
                  </a:solidFill>
                  <a:latin typeface="Times New Roman - 22"/>
                </a:endParaRPr>
              </a:p>
              <a:p>
                <a:r>
                  <a:rPr lang="en-US" sz="1600" smtClean="0">
                    <a:solidFill>
                      <a:srgbClr val="000000"/>
                    </a:solidFill>
                    <a:latin typeface="Times New Roman - 22"/>
                  </a:rPr>
                  <a:t>* See Handout</a:t>
                </a:r>
                <a:endParaRPr lang="en-US" sz="1600">
                  <a:solidFill>
                    <a:srgbClr val="000000"/>
                  </a:solidFill>
                  <a:latin typeface="Times New Roman - 22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 rot="16200000">
              <a:off x="0" y="2997200"/>
              <a:ext cx="1219200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900" smtClean="0">
                  <a:solidFill>
                    <a:srgbClr val="000000"/>
                  </a:solidFill>
                  <a:latin typeface="Arial - 25"/>
                </a:rPr>
                <a:t>Pull</a:t>
              </a:r>
              <a:endParaRPr lang="en-US" sz="1900">
                <a:solidFill>
                  <a:srgbClr val="000000"/>
                </a:solidFill>
                <a:latin typeface="Arial - 25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0" y="2971800"/>
              <a:ext cx="1219200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900" smtClean="0">
                  <a:solidFill>
                    <a:srgbClr val="FFFFFF"/>
                  </a:solidFill>
                  <a:latin typeface="Arial - 25"/>
                </a:rPr>
                <a:t>Pull</a:t>
              </a:r>
              <a:endParaRPr lang="en-US" sz="1900">
                <a:solidFill>
                  <a:srgbClr val="FFFFFF"/>
                </a:solidFill>
                <a:latin typeface="Arial - 25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8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974723" y="158622"/>
            <a:ext cx="5867909" cy="774829"/>
          </a:xfrm>
          <a:custGeom>
            <a:avLst/>
            <a:gdLst/>
            <a:ahLst/>
            <a:cxnLst/>
            <a:rect l="0" t="0" r="0" b="0"/>
            <a:pathLst>
              <a:path w="5867909" h="774829">
                <a:moveTo>
                  <a:pt x="0" y="0"/>
                </a:moveTo>
                <a:lnTo>
                  <a:pt x="5867908" y="0"/>
                </a:lnTo>
                <a:lnTo>
                  <a:pt x="5867908" y="774828"/>
                </a:lnTo>
                <a:lnTo>
                  <a:pt x="0" y="774828"/>
                </a:lnTo>
                <a:close/>
              </a:path>
            </a:pathLst>
          </a:custGeom>
          <a:solidFill>
            <a:srgbClr val="FF682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2200" y="368300"/>
            <a:ext cx="52070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500" smtClean="0">
                <a:solidFill>
                  <a:srgbClr val="000000"/>
                </a:solidFill>
                <a:latin typeface="Calibri - 20"/>
              </a:rPr>
              <a:t>The Enlightenment: The Impact</a:t>
            </a:r>
            <a:endParaRPr lang="en-US" sz="150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200" y="1168400"/>
            <a:ext cx="9601200" cy="38787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b="1" smtClean="0">
                <a:solidFill>
                  <a:srgbClr val="000000"/>
                </a:solidFill>
                <a:latin typeface="Arial,Bold - 27"/>
              </a:rPr>
              <a:t>The Declaration of Independence, 1776</a:t>
            </a:r>
          </a:p>
          <a:p>
            <a:r>
              <a:rPr lang="en-US" sz="2000" b="1" smtClean="0">
                <a:solidFill>
                  <a:srgbClr val="000000"/>
                </a:solidFill>
                <a:latin typeface="Arial,Bold - 27"/>
              </a:rPr>
              <a:t>T</a:t>
            </a:r>
            <a:r>
              <a:rPr lang="en-US" sz="1100" b="1" smtClean="0">
                <a:solidFill>
                  <a:srgbClr val="000000"/>
                </a:solidFill>
                <a:latin typeface="Arial,Bold - 15"/>
              </a:rPr>
              <a:t>HE DECLARATION OF INDEPENDENCE</a:t>
            </a:r>
          </a:p>
          <a:p>
            <a:r>
              <a:rPr lang="en-US" sz="1100" b="1" smtClean="0">
                <a:solidFill>
                  <a:srgbClr val="000000"/>
                </a:solidFill>
                <a:latin typeface="Arial,Bold - 15"/>
              </a:rPr>
              <a:t>A</a:t>
            </a:r>
            <a:r>
              <a:rPr lang="en-US" sz="1100" smtClean="0">
                <a:solidFill>
                  <a:srgbClr val="000000"/>
                </a:solidFill>
                <a:latin typeface="Arial - 15"/>
              </a:rPr>
              <a:t>sk one student to read this document aloud . . .</a:t>
            </a:r>
          </a:p>
          <a:p>
            <a:r>
              <a:rPr lang="en-US" sz="1100" smtClean="0">
                <a:solidFill>
                  <a:srgbClr val="000000"/>
                </a:solidFill>
                <a:latin typeface="Arial - 15"/>
              </a:rPr>
              <a:t>W</a:t>
            </a:r>
            <a:r>
              <a:rPr lang="en-US" sz="1500" b="1" smtClean="0">
                <a:solidFill>
                  <a:srgbClr val="000000"/>
                </a:solidFill>
                <a:latin typeface="Arial,Bold - 20"/>
              </a:rPr>
              <a:t>hen in the Course of human events, </a:t>
            </a:r>
            <a:r>
              <a:rPr lang="en-US" sz="1100" smtClean="0">
                <a:solidFill>
                  <a:srgbClr val="000000"/>
                </a:solidFill>
                <a:latin typeface="Arial - 15"/>
              </a:rPr>
              <a:t>it becomes necessary for one people to dissolve the</a:t>
            </a:r>
          </a:p>
          <a:p>
            <a:r>
              <a:rPr lang="en-US" sz="1100" smtClean="0">
                <a:solidFill>
                  <a:srgbClr val="000000"/>
                </a:solidFill>
                <a:latin typeface="Arial - 15"/>
              </a:rPr>
              <a:t>political bands which have connected them with another, and to assume among the powers of the earth, the</a:t>
            </a:r>
          </a:p>
          <a:p>
            <a:r>
              <a:rPr lang="en-US" sz="1100" smtClean="0">
                <a:solidFill>
                  <a:srgbClr val="000000"/>
                </a:solidFill>
                <a:latin typeface="Arial - 15"/>
              </a:rPr>
              <a:t>separate and equal station to which the Laws of Nature and of Nature's God entitle them, a decent respect to</a:t>
            </a:r>
          </a:p>
          <a:p>
            <a:r>
              <a:rPr lang="en-US" sz="1100" smtClean="0">
                <a:solidFill>
                  <a:srgbClr val="000000"/>
                </a:solidFill>
                <a:latin typeface="Arial - 15"/>
              </a:rPr>
              <a:t>the opinions of mankind requires that they should declare the causes which impel them to the separation.</a:t>
            </a:r>
          </a:p>
          <a:p>
            <a:r>
              <a:rPr lang="en-US" sz="1100" smtClean="0">
                <a:solidFill>
                  <a:srgbClr val="000000"/>
                </a:solidFill>
                <a:latin typeface="Arial - 15"/>
              </a:rPr>
              <a:t>We hold these truths to be self-evident, that all men are created equal (1), that they are endowed by their</a:t>
            </a:r>
          </a:p>
          <a:p>
            <a:r>
              <a:rPr lang="en-US" sz="1100" smtClean="0">
                <a:solidFill>
                  <a:srgbClr val="000000"/>
                </a:solidFill>
                <a:latin typeface="Arial - 15"/>
              </a:rPr>
              <a:t>Creator with certain unalienable Rights (1), that among these are Life, Liberty, and the pursuit of Happiness (1).</a:t>
            </a:r>
          </a:p>
          <a:p>
            <a:r>
              <a:rPr lang="en-US" sz="1100" smtClean="0">
                <a:solidFill>
                  <a:srgbClr val="000000"/>
                </a:solidFill>
                <a:latin typeface="Arial - 15"/>
              </a:rPr>
              <a:t>That to secure these rights, Governments are instituted among Men (2), deriving their just powers from the</a:t>
            </a:r>
          </a:p>
          <a:p>
            <a:r>
              <a:rPr lang="en-US" sz="1100" smtClean="0">
                <a:solidFill>
                  <a:srgbClr val="000000"/>
                </a:solidFill>
                <a:latin typeface="Arial - 15"/>
              </a:rPr>
              <a:t>consent of the governed (2). That whenever any Form of Government becomes destructive of these ends (2),  it</a:t>
            </a:r>
          </a:p>
          <a:p>
            <a:r>
              <a:rPr lang="en-US" sz="1100" smtClean="0">
                <a:solidFill>
                  <a:srgbClr val="000000"/>
                </a:solidFill>
                <a:latin typeface="Arial - 15"/>
              </a:rPr>
              <a:t>is the Right of the People to alter or to abolish it (2), and to institute new Government, laying its foundation on</a:t>
            </a:r>
          </a:p>
          <a:p>
            <a:r>
              <a:rPr lang="en-US" sz="1100" smtClean="0">
                <a:solidFill>
                  <a:srgbClr val="000000"/>
                </a:solidFill>
                <a:latin typeface="Arial - 15"/>
              </a:rPr>
              <a:t>such principles and organizing its powers in such form, as to them shall seem most likely to effect their Safety</a:t>
            </a:r>
          </a:p>
          <a:p>
            <a:r>
              <a:rPr lang="en-US" sz="1100" smtClean="0">
                <a:solidFill>
                  <a:srgbClr val="000000"/>
                </a:solidFill>
                <a:latin typeface="Arial - 15"/>
              </a:rPr>
              <a:t>and Happiness.</a:t>
            </a:r>
          </a:p>
          <a:p>
            <a:r>
              <a:rPr lang="en-US" sz="1100" smtClean="0">
                <a:solidFill>
                  <a:srgbClr val="000000"/>
                </a:solidFill>
                <a:latin typeface="Arial - 15"/>
              </a:rPr>
              <a:t>Prudence, indeed, will dictate that Governments long established should not be changed for light and  transient</a:t>
            </a:r>
          </a:p>
          <a:p>
            <a:r>
              <a:rPr lang="en-US" sz="1100" smtClean="0">
                <a:solidFill>
                  <a:srgbClr val="000000"/>
                </a:solidFill>
                <a:latin typeface="Arial - 15"/>
              </a:rPr>
              <a:t>causes; and accordingly all experience hath shewn, that mankind are more disposed to suffer, while evils are</a:t>
            </a:r>
          </a:p>
          <a:p>
            <a:r>
              <a:rPr lang="en-US" sz="1100" smtClean="0">
                <a:solidFill>
                  <a:srgbClr val="000000"/>
                </a:solidFill>
                <a:latin typeface="Arial - 15"/>
              </a:rPr>
              <a:t>sufferable, than to right themselves by abolishing the forms to which they are accustomed.</a:t>
            </a:r>
          </a:p>
          <a:p>
            <a:r>
              <a:rPr lang="en-US" sz="1100" smtClean="0">
                <a:solidFill>
                  <a:srgbClr val="000000"/>
                </a:solidFill>
                <a:latin typeface="Arial - 15"/>
              </a:rPr>
              <a:t>But when a long train of abuses and usurpations, pursuing invariably the same object evinces a design to</a:t>
            </a:r>
          </a:p>
          <a:p>
            <a:r>
              <a:rPr lang="en-US" sz="1100" smtClean="0">
                <a:solidFill>
                  <a:srgbClr val="000000"/>
                </a:solidFill>
                <a:latin typeface="Arial - 15"/>
              </a:rPr>
              <a:t>reduce them under absolute Despotism, it is their right, it is their duty, to throw off such Government, and to</a:t>
            </a:r>
          </a:p>
          <a:p>
            <a:r>
              <a:rPr lang="en-US" sz="1100" smtClean="0">
                <a:solidFill>
                  <a:srgbClr val="000000"/>
                </a:solidFill>
                <a:latin typeface="Arial - 15"/>
              </a:rPr>
              <a:t>provide new Guards for their future security.</a:t>
            </a:r>
            <a:endParaRPr lang="en-US" sz="1100">
              <a:solidFill>
                <a:srgbClr val="000000"/>
              </a:solidFill>
              <a:latin typeface="Arial - 15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632702" y="6872096"/>
            <a:ext cx="3308604" cy="497713"/>
            <a:chOff x="6632702" y="6872096"/>
            <a:chExt cx="3308604" cy="497713"/>
          </a:xfrm>
        </p:grpSpPr>
        <p:pic>
          <p:nvPicPr>
            <p:cNvPr id="2" name="Picture 1" descr="tabBlank(1)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2702" y="6872096"/>
              <a:ext cx="3308604" cy="49771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3" name="TextBox 2"/>
            <p:cNvSpPr txBox="1"/>
            <p:nvPr/>
          </p:nvSpPr>
          <p:spPr>
            <a:xfrm>
              <a:off x="7061200" y="6946900"/>
              <a:ext cx="2463800" cy="3385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000000"/>
                  </a:solidFill>
                  <a:latin typeface="Arial - 21"/>
                </a:rPr>
                <a:t>Teachers' notes</a:t>
              </a:r>
              <a:endParaRPr lang="en-US" sz="1600">
                <a:solidFill>
                  <a:srgbClr val="000000"/>
                </a:solidFill>
                <a:latin typeface="Arial - 21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56102" y="6921500"/>
            <a:ext cx="3308604" cy="452753"/>
            <a:chOff x="3356102" y="6921500"/>
            <a:chExt cx="3308604" cy="452753"/>
          </a:xfrm>
        </p:grpSpPr>
        <p:grpSp>
          <p:nvGrpSpPr>
            <p:cNvPr id="7" name="Group 6"/>
            <p:cNvGrpSpPr/>
            <p:nvPr/>
          </p:nvGrpSpPr>
          <p:grpSpPr>
            <a:xfrm>
              <a:off x="3356102" y="6921500"/>
              <a:ext cx="3308604" cy="452753"/>
              <a:chOff x="3356102" y="6921500"/>
              <a:chExt cx="3308604" cy="452753"/>
            </a:xfrm>
          </p:grpSpPr>
          <p:pic>
            <p:nvPicPr>
              <p:cNvPr id="5" name="Picture 4" descr="tabBlue(1).png">
                <a:hlinkClick r:id="rId4" action="ppaction://hlinksldjump"/>
              </p:cNvPr>
              <p:cNvPicPr>
                <a:picLocks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356102" y="6922896"/>
                <a:ext cx="3308604" cy="451357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cxnSp>
            <p:nvCxnSpPr>
              <p:cNvPr id="6" name="Straight Connector 5">
                <a:hlinkClick r:id="rId4" action="ppaction://hlinksldjump"/>
              </p:cNvPr>
              <p:cNvCxnSpPr/>
              <p:nvPr/>
            </p:nvCxnSpPr>
            <p:spPr>
              <a:xfrm>
                <a:off x="3365500" y="6921500"/>
                <a:ext cx="3276600" cy="0"/>
              </a:xfrm>
              <a:prstGeom prst="line">
                <a:avLst/>
              </a:prstGeom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>
              <a:hlinkClick r:id="rId4" action="ppaction://hlinksldjump"/>
            </p:cNvPr>
            <p:cNvSpPr txBox="1"/>
            <p:nvPr/>
          </p:nvSpPr>
          <p:spPr>
            <a:xfrm>
              <a:off x="3771900" y="6946900"/>
              <a:ext cx="2463800" cy="3385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600" smtClean="0">
                  <a:solidFill>
                    <a:srgbClr val="FFFFFF"/>
                  </a:solidFill>
                  <a:latin typeface="Arial - 21"/>
                </a:rPr>
                <a:t>Lesson objectives</a:t>
              </a:r>
              <a:endParaRPr lang="en-US" sz="1600">
                <a:solidFill>
                  <a:srgbClr val="FFFFFF"/>
                </a:solidFill>
                <a:latin typeface="Arial - 21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387600" y="469900"/>
            <a:ext cx="2717800" cy="189282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1300" smtClean="0">
                <a:solidFill>
                  <a:srgbClr val="00008B"/>
                </a:solidFill>
                <a:latin typeface="Arial - 18"/>
              </a:rPr>
              <a:t>Subject:</a:t>
            </a:r>
          </a:p>
          <a:p>
            <a:pPr algn="r"/>
            <a:endParaRPr lang="en-US" sz="1300" smtClean="0">
              <a:solidFill>
                <a:srgbClr val="00008B"/>
              </a:solidFill>
              <a:latin typeface="Arial - 18"/>
            </a:endParaRPr>
          </a:p>
          <a:p>
            <a:pPr algn="r"/>
            <a:r>
              <a:rPr lang="en-US" sz="1300" smtClean="0">
                <a:solidFill>
                  <a:srgbClr val="00008B"/>
                </a:solidFill>
                <a:latin typeface="Arial - 18"/>
              </a:rPr>
              <a:t>Topic:</a:t>
            </a:r>
          </a:p>
          <a:p>
            <a:pPr algn="r"/>
            <a:endParaRPr lang="en-US" sz="1300" smtClean="0">
              <a:solidFill>
                <a:srgbClr val="00008B"/>
              </a:solidFill>
              <a:latin typeface="Arial - 18"/>
            </a:endParaRPr>
          </a:p>
          <a:p>
            <a:pPr algn="r"/>
            <a:r>
              <a:rPr lang="en-US" sz="1300" smtClean="0">
                <a:solidFill>
                  <a:srgbClr val="00008B"/>
                </a:solidFill>
                <a:latin typeface="Arial - 18"/>
              </a:rPr>
              <a:t>Grade(s):</a:t>
            </a:r>
          </a:p>
          <a:p>
            <a:pPr algn="r"/>
            <a:endParaRPr lang="en-US" sz="1300" smtClean="0">
              <a:solidFill>
                <a:srgbClr val="00008B"/>
              </a:solidFill>
              <a:latin typeface="Arial - 18"/>
            </a:endParaRPr>
          </a:p>
          <a:p>
            <a:pPr algn="r"/>
            <a:r>
              <a:rPr lang="en-US" sz="1300" smtClean="0">
                <a:solidFill>
                  <a:srgbClr val="00008B"/>
                </a:solidFill>
                <a:latin typeface="Arial - 18"/>
              </a:rPr>
              <a:t>Prior knowledge:</a:t>
            </a:r>
          </a:p>
          <a:p>
            <a:pPr algn="r"/>
            <a:endParaRPr lang="en-US" sz="1300" smtClean="0">
              <a:solidFill>
                <a:srgbClr val="00008B"/>
              </a:solidFill>
              <a:latin typeface="Arial - 18"/>
            </a:endParaRPr>
          </a:p>
          <a:p>
            <a:pPr algn="r"/>
            <a:r>
              <a:rPr lang="en-US" sz="1300" smtClean="0">
                <a:solidFill>
                  <a:srgbClr val="00008B"/>
                </a:solidFill>
                <a:latin typeface="Arial - 18"/>
              </a:rPr>
              <a:t>Cross-curricular link(s):</a:t>
            </a:r>
            <a:endParaRPr lang="en-US" sz="1300">
              <a:solidFill>
                <a:srgbClr val="00008B"/>
              </a:solidFill>
              <a:latin typeface="Arial - 1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3500" y="482600"/>
            <a:ext cx="2971800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 smtClean="0">
                <a:solidFill>
                  <a:srgbClr val="DF4800"/>
                </a:solidFill>
                <a:latin typeface="Arial - 18"/>
              </a:rPr>
              <a:t>Western Civilization </a:t>
            </a:r>
            <a:endParaRPr lang="en-US" sz="1300">
              <a:solidFill>
                <a:srgbClr val="DF4800"/>
              </a:solidFill>
              <a:latin typeface="Arial - 1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500" y="1016000"/>
            <a:ext cx="4394200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 smtClean="0">
                <a:solidFill>
                  <a:srgbClr val="DF4800"/>
                </a:solidFill>
                <a:latin typeface="Arial - 17"/>
              </a:rPr>
              <a:t>Scientific Revolution and Enlightenment </a:t>
            </a:r>
            <a:endParaRPr lang="en-US" sz="1300">
              <a:solidFill>
                <a:srgbClr val="DF4800"/>
              </a:solidFill>
              <a:latin typeface="Arial - 1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8900" y="1574800"/>
            <a:ext cx="736091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DF4800"/>
                </a:solidFill>
                <a:latin typeface="Arial - 16"/>
              </a:rPr>
              <a:t>10th</a:t>
            </a:r>
            <a:endParaRPr lang="en-US" sz="1200">
              <a:solidFill>
                <a:srgbClr val="DF4800"/>
              </a:solidFill>
              <a:latin typeface="Arial - 16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3500" y="2082800"/>
            <a:ext cx="889000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 smtClean="0">
                <a:solidFill>
                  <a:srgbClr val="DF4800"/>
                </a:solidFill>
                <a:latin typeface="Arial - 17"/>
              </a:rPr>
              <a:t>Basic</a:t>
            </a:r>
            <a:endParaRPr lang="en-US" sz="1300">
              <a:solidFill>
                <a:srgbClr val="DF4800"/>
              </a:solidFill>
              <a:latin typeface="Arial - 1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3500" y="2628900"/>
            <a:ext cx="1168400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 smtClean="0">
                <a:solidFill>
                  <a:srgbClr val="DF4800"/>
                </a:solidFill>
                <a:latin typeface="Arial - 17"/>
              </a:rPr>
              <a:t>All kinds</a:t>
            </a:r>
            <a:endParaRPr lang="en-US" sz="1300">
              <a:solidFill>
                <a:srgbClr val="DF4800"/>
              </a:solidFill>
              <a:latin typeface="Arial - 1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8100" y="3276600"/>
            <a:ext cx="27178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600" smtClean="0">
                <a:solidFill>
                  <a:srgbClr val="00008B"/>
                </a:solidFill>
                <a:latin typeface="Arial - 22"/>
              </a:rPr>
              <a:t>Lesson notes:</a:t>
            </a:r>
            <a:endParaRPr lang="en-US" sz="1600">
              <a:solidFill>
                <a:srgbClr val="00008B"/>
              </a:solidFill>
              <a:latin typeface="Arial - 22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47573" y="3771900"/>
            <a:ext cx="8902572" cy="0"/>
          </a:xfrm>
          <a:prstGeom prst="line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6400" y="3949700"/>
            <a:ext cx="1828800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 smtClean="0">
                <a:solidFill>
                  <a:srgbClr val="DF4800"/>
                </a:solidFill>
                <a:latin typeface="Arial - 18"/>
              </a:rPr>
              <a:t>Type text here</a:t>
            </a:r>
            <a:endParaRPr lang="en-US" sz="1300">
              <a:solidFill>
                <a:srgbClr val="DF4800"/>
              </a:solidFill>
              <a:latin typeface="Arial - 1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8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974723" y="158622"/>
            <a:ext cx="5867909" cy="774829"/>
          </a:xfrm>
          <a:custGeom>
            <a:avLst/>
            <a:gdLst/>
            <a:ahLst/>
            <a:cxnLst/>
            <a:rect l="0" t="0" r="0" b="0"/>
            <a:pathLst>
              <a:path w="5867909" h="774829">
                <a:moveTo>
                  <a:pt x="0" y="0"/>
                </a:moveTo>
                <a:lnTo>
                  <a:pt x="5867908" y="0"/>
                </a:lnTo>
                <a:lnTo>
                  <a:pt x="5867908" y="774828"/>
                </a:lnTo>
                <a:lnTo>
                  <a:pt x="0" y="774828"/>
                </a:lnTo>
                <a:close/>
              </a:path>
            </a:pathLst>
          </a:custGeom>
          <a:solidFill>
            <a:srgbClr val="FF682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2200" y="368300"/>
            <a:ext cx="52070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500" smtClean="0">
                <a:solidFill>
                  <a:srgbClr val="000000"/>
                </a:solidFill>
                <a:latin typeface="Calibri - 20"/>
              </a:rPr>
              <a:t>The Enlightenment: The Impact</a:t>
            </a:r>
            <a:endParaRPr lang="en-US" sz="150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" y="1485900"/>
            <a:ext cx="9702800" cy="375487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400" b="1" smtClean="0">
                <a:solidFill>
                  <a:srgbClr val="000000"/>
                </a:solidFill>
                <a:latin typeface="Arial,Bold - 19"/>
              </a:rPr>
              <a:t>CLASS DISCUSSION</a:t>
            </a:r>
          </a:p>
          <a:p>
            <a:r>
              <a:rPr lang="en-US" sz="1400" b="1" smtClean="0">
                <a:solidFill>
                  <a:srgbClr val="000000"/>
                </a:solidFill>
                <a:latin typeface="Arial,Bold - 19"/>
              </a:rPr>
              <a:t>1</a:t>
            </a:r>
            <a:r>
              <a:rPr lang="en-US" sz="1400" smtClean="0">
                <a:solidFill>
                  <a:srgbClr val="000000"/>
                </a:solidFill>
                <a:latin typeface="Arial - 19"/>
              </a:rPr>
              <a:t>. What is the big idea?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2. What is the main purpose of government?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By what authority does the government make laws for you and me?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What if the government does carry out its main purpose?</a:t>
            </a:r>
          </a:p>
          <a:p>
            <a:endParaRPr lang="en-US" sz="1400" smtClean="0">
              <a:solidFill>
                <a:srgbClr val="000000"/>
              </a:solidFill>
              <a:latin typeface="Arial - 19"/>
            </a:endParaRPr>
          </a:p>
          <a:p>
            <a:endParaRPr lang="en-US" sz="1400" smtClean="0">
              <a:solidFill>
                <a:srgbClr val="000000"/>
              </a:solidFill>
              <a:latin typeface="Arial - 19"/>
            </a:endParaRPr>
          </a:p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Two</a:t>
            </a:r>
            <a:r>
              <a:rPr lang="en-US" sz="1400" b="1" smtClean="0">
                <a:solidFill>
                  <a:srgbClr val="000000"/>
                </a:solidFill>
                <a:latin typeface="Arial,Bold - 19"/>
              </a:rPr>
              <a:t> Ideals</a:t>
            </a:r>
          </a:p>
          <a:p>
            <a:r>
              <a:rPr lang="en-US" sz="1400" b="1" smtClean="0">
                <a:solidFill>
                  <a:srgbClr val="000000"/>
                </a:solidFill>
                <a:latin typeface="Arial,Bold - 19"/>
              </a:rPr>
              <a:t>1</a:t>
            </a:r>
            <a:r>
              <a:rPr lang="en-US" sz="1400" smtClean="0">
                <a:solidFill>
                  <a:srgbClr val="000000"/>
                </a:solidFill>
                <a:latin typeface="Arial - 19"/>
              </a:rPr>
              <a:t>. </a:t>
            </a:r>
            <a:r>
              <a:rPr lang="en-US" sz="1400" b="1" smtClean="0">
                <a:solidFill>
                  <a:srgbClr val="000000"/>
                </a:solidFill>
                <a:latin typeface="Arial,Bold - 19"/>
              </a:rPr>
              <a:t>Natural Rights</a:t>
            </a:r>
          </a:p>
          <a:p>
            <a:r>
              <a:rPr lang="en-US" sz="1400" b="1" smtClean="0">
                <a:solidFill>
                  <a:srgbClr val="000000"/>
                </a:solidFill>
                <a:latin typeface="Arial,Bold - 19"/>
              </a:rPr>
              <a:t>A</a:t>
            </a:r>
            <a:r>
              <a:rPr lang="en-US" sz="1400" smtClean="0">
                <a:solidFill>
                  <a:srgbClr val="000000"/>
                </a:solidFill>
                <a:latin typeface="Arial - 19"/>
              </a:rPr>
              <a:t>ll men are created equal.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Each person has natural, God-given rights (life, liberty, pursuit of happiness).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2. </a:t>
            </a:r>
            <a:r>
              <a:rPr lang="en-US" sz="1400" b="1" smtClean="0">
                <a:solidFill>
                  <a:srgbClr val="000000"/>
                </a:solidFill>
                <a:latin typeface="Arial,Bold - 19"/>
              </a:rPr>
              <a:t>The Social Contract</a:t>
            </a:r>
          </a:p>
          <a:p>
            <a:r>
              <a:rPr lang="en-US" sz="1400" b="1" smtClean="0">
                <a:solidFill>
                  <a:srgbClr val="000000"/>
                </a:solidFill>
                <a:latin typeface="Arial,Bold - 19"/>
              </a:rPr>
              <a:t>T</a:t>
            </a:r>
            <a:r>
              <a:rPr lang="en-US" sz="1400" smtClean="0">
                <a:solidFill>
                  <a:srgbClr val="000000"/>
                </a:solidFill>
                <a:latin typeface="Arial - 19"/>
              </a:rPr>
              <a:t>he main purpose of government is to protect the individual person’s rights.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The people form a government to protect their rights.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So the government’s power and authority come from the people.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Government must have the consent of the governed.</a:t>
            </a:r>
          </a:p>
          <a:p>
            <a:r>
              <a:rPr lang="en-US" sz="1400" smtClean="0">
                <a:solidFill>
                  <a:srgbClr val="000000"/>
                </a:solidFill>
                <a:latin typeface="Arial - 19"/>
              </a:rPr>
              <a:t>Whenever government abuses the rights of the people, the people have the right to  overthrow that government.</a:t>
            </a:r>
            <a:endParaRPr lang="en-US" sz="1400">
              <a:solidFill>
                <a:srgbClr val="000000"/>
              </a:solidFill>
              <a:latin typeface="Arial - 19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2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974723" y="158622"/>
            <a:ext cx="5867909" cy="774829"/>
          </a:xfrm>
          <a:custGeom>
            <a:avLst/>
            <a:gdLst/>
            <a:ahLst/>
            <a:cxnLst/>
            <a:rect l="0" t="0" r="0" b="0"/>
            <a:pathLst>
              <a:path w="5867909" h="774829">
                <a:moveTo>
                  <a:pt x="0" y="0"/>
                </a:moveTo>
                <a:lnTo>
                  <a:pt x="5867908" y="0"/>
                </a:lnTo>
                <a:lnTo>
                  <a:pt x="5867908" y="774828"/>
                </a:lnTo>
                <a:lnTo>
                  <a:pt x="0" y="774828"/>
                </a:lnTo>
                <a:close/>
              </a:path>
            </a:pathLst>
          </a:custGeom>
          <a:solidFill>
            <a:srgbClr val="FF682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2200" y="368300"/>
            <a:ext cx="53086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500" smtClean="0">
                <a:solidFill>
                  <a:srgbClr val="000000"/>
                </a:solidFill>
                <a:latin typeface="Calibri - 20"/>
              </a:rPr>
              <a:t>The Enlightenment: Rousseau - Wollstonecraft </a:t>
            </a:r>
            <a:endParaRPr lang="en-US" sz="1500">
              <a:solidFill>
                <a:srgbClr val="000000"/>
              </a:solidFill>
              <a:latin typeface="Calibri - 2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8124317" y="-162941"/>
            <a:ext cx="15566517" cy="4556125"/>
            <a:chOff x="-8124317" y="-162941"/>
            <a:chExt cx="15566517" cy="4556125"/>
          </a:xfrm>
        </p:grpSpPr>
        <p:grpSp>
          <p:nvGrpSpPr>
            <p:cNvPr id="7" name="Group 6"/>
            <p:cNvGrpSpPr/>
            <p:nvPr/>
          </p:nvGrpSpPr>
          <p:grpSpPr>
            <a:xfrm>
              <a:off x="-8124317" y="-162941"/>
              <a:ext cx="8880483" cy="4556125"/>
              <a:chOff x="-8124317" y="-162941"/>
              <a:chExt cx="8880483" cy="4556125"/>
            </a:xfrm>
          </p:grpSpPr>
          <p:pic>
            <p:nvPicPr>
              <p:cNvPr id="4" name="Picture 3" descr="bluePullTab.png"/>
              <p:cNvPicPr>
                <a:picLocks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8124317" y="-162941"/>
                <a:ext cx="8624316" cy="455612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5" name="TextBox 4"/>
              <p:cNvSpPr txBox="1"/>
              <p:nvPr/>
            </p:nvSpPr>
            <p:spPr>
              <a:xfrm rot="16200000">
                <a:off x="0" y="850899"/>
                <a:ext cx="1143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Pull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rot="16200000">
                <a:off x="0" y="825499"/>
                <a:ext cx="1143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mtClean="0">
                    <a:solidFill>
                      <a:srgbClr val="FFFFFF"/>
                    </a:solidFill>
                    <a:latin typeface="Arial - 24"/>
                  </a:rPr>
                  <a:t>Pull</a:t>
                </a:r>
                <a:endParaRPr lang="en-US">
                  <a:solidFill>
                    <a:srgbClr val="FFFFFF"/>
                  </a:solidFill>
                  <a:latin typeface="Arial - 24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0" y="444499"/>
              <a:ext cx="7442200" cy="170816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smtClean="0">
                  <a:solidFill>
                    <a:srgbClr val="000000"/>
                  </a:solidFill>
                  <a:latin typeface="Times New Roman - 20"/>
                </a:rPr>
                <a:t>Jean-Jacques Rousseau</a:t>
              </a:r>
            </a:p>
            <a:p>
              <a:r>
                <a:rPr lang="en-US" sz="1500" b="1" smtClean="0">
                  <a:solidFill>
                    <a:srgbClr val="000000"/>
                  </a:solidFill>
                  <a:latin typeface="Times New Roman - 20"/>
                </a:rPr>
                <a:t>Major work - </a:t>
              </a:r>
              <a:r>
                <a:rPr lang="en-US" sz="1500" b="1" i="1" smtClean="0">
                  <a:solidFill>
                    <a:srgbClr val="000000"/>
                  </a:solidFill>
                  <a:latin typeface="Times New Roman - 20"/>
                </a:rPr>
                <a:t>The Social Contract </a:t>
              </a:r>
            </a:p>
            <a:p>
              <a:r>
                <a:rPr lang="en-US" sz="1500" b="1" i="1" smtClean="0">
                  <a:solidFill>
                    <a:srgbClr val="000000"/>
                  </a:solidFill>
                  <a:latin typeface="Times New Roman - 20"/>
                </a:rPr>
                <a:t>T</a:t>
              </a:r>
              <a:r>
                <a:rPr lang="en-US" sz="1500" b="1" smtClean="0">
                  <a:solidFill>
                    <a:srgbClr val="000000"/>
                  </a:solidFill>
                  <a:latin typeface="Times New Roman - 20"/>
                </a:rPr>
                <a:t>hrough a Social Contract the entire society agrees to be   governed by its general will.</a:t>
              </a:r>
            </a:p>
            <a:p>
              <a:r>
                <a:rPr lang="en-US" sz="1500" b="1" smtClean="0">
                  <a:solidFill>
                    <a:srgbClr val="000000"/>
                  </a:solidFill>
                  <a:latin typeface="Times New Roman - 20"/>
                </a:rPr>
                <a:t>Individuals who wish instead to follow their own self interest must   be forced to abide by the "general will."</a:t>
              </a:r>
            </a:p>
            <a:p>
              <a:r>
                <a:rPr lang="en-US" sz="1500" b="1" smtClean="0">
                  <a:solidFill>
                    <a:srgbClr val="000000"/>
                  </a:solidFill>
                  <a:latin typeface="Times New Roman - 20"/>
                </a:rPr>
                <a:t>Emotion as well as reason were important to human development </a:t>
              </a:r>
              <a:endParaRPr lang="en-US" sz="1500" b="1">
                <a:solidFill>
                  <a:srgbClr val="000000"/>
                </a:solidFill>
                <a:latin typeface="Times New Roman - 2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8578088" y="1999488"/>
            <a:ext cx="15918688" cy="4866131"/>
            <a:chOff x="-8578088" y="1999488"/>
            <a:chExt cx="15918688" cy="4866131"/>
          </a:xfrm>
        </p:grpSpPr>
        <p:grpSp>
          <p:nvGrpSpPr>
            <p:cNvPr id="12" name="Group 11"/>
            <p:cNvGrpSpPr/>
            <p:nvPr/>
          </p:nvGrpSpPr>
          <p:grpSpPr>
            <a:xfrm>
              <a:off x="-8578088" y="1999488"/>
              <a:ext cx="15918688" cy="4866131"/>
              <a:chOff x="-8578088" y="1999488"/>
              <a:chExt cx="15918688" cy="4866131"/>
            </a:xfrm>
          </p:grpSpPr>
          <p:pic>
            <p:nvPicPr>
              <p:cNvPr id="10" name="Picture 9" descr="bluePullTab.png"/>
              <p:cNvPicPr>
                <a:picLocks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8578088" y="1999488"/>
                <a:ext cx="9211182" cy="486613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0" y="2692400"/>
                <a:ext cx="7340600" cy="2062103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600" b="1" smtClean="0">
                    <a:solidFill>
                      <a:srgbClr val="000000"/>
                    </a:solidFill>
                    <a:latin typeface="Times New Roman - 22"/>
                  </a:rPr>
                  <a:t>Mary Wollstonecraft - </a:t>
                </a:r>
                <a:r>
                  <a:rPr lang="en-US" sz="1600" smtClean="0">
                    <a:solidFill>
                      <a:srgbClr val="000000"/>
                    </a:solidFill>
                    <a:latin typeface="Times New Roman - 22"/>
                  </a:rPr>
                  <a:t>English Writer who advanced the  strongest statement of the rights of women</a:t>
                </a:r>
              </a:p>
              <a:p>
                <a:endParaRPr lang="en-US" sz="1600" smtClean="0">
                  <a:solidFill>
                    <a:srgbClr val="000000"/>
                  </a:solidFill>
                  <a:latin typeface="Times New Roman - 22"/>
                </a:endParaRPr>
              </a:p>
              <a:p>
                <a:r>
                  <a:rPr lang="en-US" sz="1600" smtClean="0">
                    <a:solidFill>
                      <a:srgbClr val="000000"/>
                    </a:solidFill>
                    <a:latin typeface="Times New Roman - 22"/>
                  </a:rPr>
                  <a:t>Book </a:t>
                </a:r>
                <a:r>
                  <a:rPr lang="en-US" sz="1600" i="1" smtClean="0">
                    <a:solidFill>
                      <a:srgbClr val="000000"/>
                    </a:solidFill>
                    <a:latin typeface="Times New Roman - 22"/>
                  </a:rPr>
                  <a:t>A Vindication of the Rights of Women</a:t>
                </a:r>
              </a:p>
              <a:p>
                <a:r>
                  <a:rPr lang="en-US" sz="1600" i="1" smtClean="0">
                    <a:solidFill>
                      <a:srgbClr val="000000"/>
                    </a:solidFill>
                    <a:latin typeface="Times New Roman - 22"/>
                  </a:rPr>
                  <a:t>P</a:t>
                </a:r>
                <a:r>
                  <a:rPr lang="en-US" sz="1600" smtClean="0">
                    <a:solidFill>
                      <a:srgbClr val="000000"/>
                    </a:solidFill>
                    <a:latin typeface="Times New Roman - 22"/>
                  </a:rPr>
                  <a:t>ointed out that men who thought the power of kings over   mankind was wrong, were hypocritical not seeing the power of   men over women as the same relationship</a:t>
                </a:r>
              </a:p>
              <a:p>
                <a:r>
                  <a:rPr lang="en-US" sz="1600" smtClean="0">
                    <a:solidFill>
                      <a:srgbClr val="000000"/>
                    </a:solidFill>
                    <a:latin typeface="Times New Roman - 22"/>
                  </a:rPr>
                  <a:t>Enlightenment ideal for all of humankind not just men</a:t>
                </a:r>
                <a:endParaRPr lang="en-US" sz="1600">
                  <a:solidFill>
                    <a:srgbClr val="000000"/>
                  </a:solidFill>
                  <a:latin typeface="Times New Roman - 22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 rot="16200000">
              <a:off x="0" y="3035300"/>
              <a:ext cx="1219200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900" smtClean="0">
                  <a:solidFill>
                    <a:srgbClr val="000000"/>
                  </a:solidFill>
                  <a:latin typeface="Arial - 25"/>
                </a:rPr>
                <a:t>Pull</a:t>
              </a:r>
              <a:endParaRPr lang="en-US" sz="1900">
                <a:solidFill>
                  <a:srgbClr val="000000"/>
                </a:solidFill>
                <a:latin typeface="Arial - 25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0" y="3009900"/>
              <a:ext cx="1219200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900" smtClean="0">
                  <a:solidFill>
                    <a:srgbClr val="FFFFFF"/>
                  </a:solidFill>
                  <a:latin typeface="Arial - 25"/>
                </a:rPr>
                <a:t>Pull</a:t>
              </a:r>
              <a:endParaRPr lang="en-US" sz="1900">
                <a:solidFill>
                  <a:srgbClr val="FFFFFF"/>
                </a:solidFill>
                <a:latin typeface="Arial - 25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012823" y="438023"/>
            <a:ext cx="5867909" cy="774828"/>
          </a:xfrm>
          <a:custGeom>
            <a:avLst/>
            <a:gdLst/>
            <a:ahLst/>
            <a:cxnLst/>
            <a:rect l="0" t="0" r="0" b="0"/>
            <a:pathLst>
              <a:path w="5867909" h="774828">
                <a:moveTo>
                  <a:pt x="0" y="0"/>
                </a:moveTo>
                <a:lnTo>
                  <a:pt x="5867908" y="0"/>
                </a:lnTo>
                <a:lnTo>
                  <a:pt x="5867908" y="774827"/>
                </a:lnTo>
                <a:lnTo>
                  <a:pt x="0" y="774827"/>
                </a:lnTo>
                <a:close/>
              </a:path>
            </a:pathLst>
          </a:custGeom>
          <a:solidFill>
            <a:srgbClr val="FF682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00300" y="647700"/>
            <a:ext cx="53594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500" smtClean="0">
                <a:solidFill>
                  <a:srgbClr val="000000"/>
                </a:solidFill>
                <a:latin typeface="Calibri - 20"/>
              </a:rPr>
              <a:t>The Enlightenment: Reading -Salons</a:t>
            </a:r>
            <a:endParaRPr lang="en-US" sz="1500">
              <a:solidFill>
                <a:srgbClr val="000000"/>
              </a:solidFill>
              <a:latin typeface="Calibri - 2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8035417" y="154558"/>
            <a:ext cx="15655417" cy="4556125"/>
            <a:chOff x="-8035417" y="154558"/>
            <a:chExt cx="15655417" cy="4556125"/>
          </a:xfrm>
        </p:grpSpPr>
        <p:grpSp>
          <p:nvGrpSpPr>
            <p:cNvPr id="7" name="Group 6"/>
            <p:cNvGrpSpPr/>
            <p:nvPr/>
          </p:nvGrpSpPr>
          <p:grpSpPr>
            <a:xfrm>
              <a:off x="-8035417" y="154558"/>
              <a:ext cx="8791583" cy="4556125"/>
              <a:chOff x="-8035417" y="154558"/>
              <a:chExt cx="8791583" cy="4556125"/>
            </a:xfrm>
          </p:grpSpPr>
          <p:pic>
            <p:nvPicPr>
              <p:cNvPr id="4" name="Picture 3" descr="bluePullTab.png"/>
              <p:cNvPicPr>
                <a:picLocks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8035417" y="154558"/>
                <a:ext cx="8624316" cy="455612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5" name="TextBox 4"/>
              <p:cNvSpPr txBox="1"/>
              <p:nvPr/>
            </p:nvSpPr>
            <p:spPr>
              <a:xfrm rot="16200000">
                <a:off x="0" y="1168400"/>
                <a:ext cx="1143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Pull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rot="16200000">
                <a:off x="0" y="1143000"/>
                <a:ext cx="1143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mtClean="0">
                    <a:solidFill>
                      <a:srgbClr val="FFFFFF"/>
                    </a:solidFill>
                    <a:latin typeface="Arial - 24"/>
                  </a:rPr>
                  <a:t>Pull</a:t>
                </a:r>
                <a:endParaRPr lang="en-US">
                  <a:solidFill>
                    <a:srgbClr val="FFFFFF"/>
                  </a:solidFill>
                  <a:latin typeface="Arial - 24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0" y="711200"/>
              <a:ext cx="7620000" cy="247792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A great importance to the Enlightenment was the spreading of   ideas to the literate elite</a:t>
              </a:r>
            </a:p>
            <a:p>
              <a:endParaRPr lang="en-US" sz="1500" smtClean="0">
                <a:solidFill>
                  <a:srgbClr val="000000"/>
                </a:solidFill>
                <a:latin typeface="Arial - 20"/>
              </a:endParaRPr>
            </a:p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The number of titles issued each year by French publishers rose   from 300 in 1750 to about 1600 in the 1780's</a:t>
              </a:r>
            </a:p>
            <a:p>
              <a:endParaRPr lang="en-US" sz="1500" smtClean="0">
                <a:solidFill>
                  <a:srgbClr val="000000"/>
                </a:solidFill>
                <a:latin typeface="Arial - 20"/>
              </a:endParaRPr>
            </a:p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Books had previously been only targeted for educated elite, not   they were spreading to the middle class which included women   and urban artisans.</a:t>
              </a:r>
            </a:p>
            <a:p>
              <a:endParaRPr lang="en-US" sz="1500" smtClean="0">
                <a:solidFill>
                  <a:srgbClr val="000000"/>
                </a:solidFill>
                <a:latin typeface="Arial - 20"/>
              </a:endParaRPr>
            </a:p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The first daily paper was printed in London in 1702 </a:t>
              </a:r>
              <a:endParaRPr lang="en-US" sz="1500">
                <a:solidFill>
                  <a:srgbClr val="000000"/>
                </a:solidFill>
                <a:latin typeface="Arial - 2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8590788" y="2278888"/>
            <a:ext cx="16363188" cy="4866131"/>
            <a:chOff x="-8590788" y="2278888"/>
            <a:chExt cx="16363188" cy="4866131"/>
          </a:xfrm>
        </p:grpSpPr>
        <p:pic>
          <p:nvPicPr>
            <p:cNvPr id="10" name="Picture 9" descr="bluePullTab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590788" y="2278888"/>
              <a:ext cx="9211182" cy="486613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1" name="TextBox 10"/>
            <p:cNvSpPr txBox="1"/>
            <p:nvPr/>
          </p:nvSpPr>
          <p:spPr>
            <a:xfrm rot="16200000">
              <a:off x="0" y="3289300"/>
              <a:ext cx="1219200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900" smtClean="0">
                  <a:solidFill>
                    <a:srgbClr val="000000"/>
                  </a:solidFill>
                  <a:latin typeface="Arial - 25"/>
                </a:rPr>
                <a:t>Pull</a:t>
              </a:r>
              <a:endParaRPr lang="en-US" sz="1900">
                <a:solidFill>
                  <a:srgbClr val="000000"/>
                </a:solidFill>
                <a:latin typeface="Arial - 25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0" y="3263900"/>
              <a:ext cx="1219200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900" smtClean="0">
                  <a:solidFill>
                    <a:srgbClr val="FFFFFF"/>
                  </a:solidFill>
                  <a:latin typeface="Arial - 25"/>
                </a:rPr>
                <a:t>Pull</a:t>
              </a:r>
              <a:endParaRPr lang="en-US" sz="1900">
                <a:solidFill>
                  <a:srgbClr val="FFFFFF"/>
                </a:solidFill>
                <a:latin typeface="Arial - 25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3035300"/>
              <a:ext cx="7772400" cy="170816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Salons were some of the first places where Enlightenment ideas   were to be spread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Were typically elegant upper class drawing rooms 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Invited guests to gather in these salons and took part in   conversations that were often centered on the new ideas of the   philosophes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Brought writers and artists together with aristocrats, government   officials and wealthy middle class people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Marie-Therese de Geoffrin - wife of a wealthy merchant</a:t>
              </a:r>
              <a:endParaRPr lang="en-US" sz="1500">
                <a:solidFill>
                  <a:srgbClr val="000000"/>
                </a:solidFill>
                <a:latin typeface="Arial - 20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E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974723" y="158622"/>
            <a:ext cx="5867909" cy="774829"/>
          </a:xfrm>
          <a:custGeom>
            <a:avLst/>
            <a:gdLst/>
            <a:ahLst/>
            <a:cxnLst/>
            <a:rect l="0" t="0" r="0" b="0"/>
            <a:pathLst>
              <a:path w="5867909" h="774829">
                <a:moveTo>
                  <a:pt x="0" y="0"/>
                </a:moveTo>
                <a:lnTo>
                  <a:pt x="5867908" y="0"/>
                </a:lnTo>
                <a:lnTo>
                  <a:pt x="5867908" y="774828"/>
                </a:lnTo>
                <a:lnTo>
                  <a:pt x="0" y="774828"/>
                </a:lnTo>
                <a:close/>
              </a:path>
            </a:pathLst>
          </a:custGeom>
          <a:solidFill>
            <a:srgbClr val="FF682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2200" y="368300"/>
            <a:ext cx="54102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500" smtClean="0">
                <a:solidFill>
                  <a:srgbClr val="000000"/>
                </a:solidFill>
                <a:latin typeface="Calibri - 20"/>
              </a:rPr>
              <a:t>The Enlightenment: Austria - Joseph II</a:t>
            </a:r>
            <a:endParaRPr lang="en-US" sz="1500">
              <a:solidFill>
                <a:srgbClr val="000000"/>
              </a:solidFill>
              <a:latin typeface="Calibri - 2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9467088" y="335788"/>
            <a:ext cx="18433288" cy="5278882"/>
            <a:chOff x="-9467088" y="335788"/>
            <a:chExt cx="18433288" cy="5278882"/>
          </a:xfrm>
        </p:grpSpPr>
        <p:grpSp>
          <p:nvGrpSpPr>
            <p:cNvPr id="7" name="Group 6"/>
            <p:cNvGrpSpPr/>
            <p:nvPr/>
          </p:nvGrpSpPr>
          <p:grpSpPr>
            <a:xfrm>
              <a:off x="-9467088" y="335788"/>
              <a:ext cx="10314843" cy="5278882"/>
              <a:chOff x="-9467088" y="335788"/>
              <a:chExt cx="10314843" cy="5278882"/>
            </a:xfrm>
          </p:grpSpPr>
          <p:pic>
            <p:nvPicPr>
              <p:cNvPr id="4" name="Picture 3" descr="bluePullTab.png"/>
              <p:cNvPicPr>
                <a:picLocks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9467088" y="335788"/>
                <a:ext cx="9992486" cy="5278882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5" name="TextBox 4"/>
              <p:cNvSpPr txBox="1"/>
              <p:nvPr/>
            </p:nvSpPr>
            <p:spPr>
              <a:xfrm rot="16200000">
                <a:off x="0" y="1498600"/>
                <a:ext cx="1295400" cy="400110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2000" smtClean="0">
                    <a:solidFill>
                      <a:srgbClr val="000000"/>
                    </a:solidFill>
                    <a:latin typeface="Arial - 27"/>
                  </a:rPr>
                  <a:t>Pull</a:t>
                </a:r>
                <a:endParaRPr lang="en-US" sz="2000">
                  <a:solidFill>
                    <a:srgbClr val="000000"/>
                  </a:solidFill>
                  <a:latin typeface="Arial - 27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rot="16200000">
                <a:off x="0" y="1473200"/>
                <a:ext cx="1295400" cy="400110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2000" smtClean="0">
                    <a:solidFill>
                      <a:srgbClr val="FFFFFF"/>
                    </a:solidFill>
                    <a:latin typeface="Arial - 27"/>
                  </a:rPr>
                  <a:t>Pull</a:t>
                </a:r>
                <a:endParaRPr lang="en-US" sz="2000">
                  <a:solidFill>
                    <a:srgbClr val="FFFFFF"/>
                  </a:solidFill>
                  <a:latin typeface="Arial - 27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0" y="673100"/>
              <a:ext cx="8966200" cy="2966197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400" b="1" smtClean="0">
                  <a:solidFill>
                    <a:srgbClr val="000000"/>
                  </a:solidFill>
                  <a:latin typeface="Arial - 18"/>
                </a:rPr>
                <a:t>Enlightenment </a:t>
              </a:r>
              <a:r>
                <a:rPr lang="en-US" sz="1400" smtClean="0">
                  <a:solidFill>
                    <a:srgbClr val="000000"/>
                  </a:solidFill>
                  <a:latin typeface="Arial - 18"/>
                </a:rPr>
                <a:t>thought influenced European politics in the 18th century</a:t>
              </a:r>
            </a:p>
            <a:p>
              <a:r>
                <a:rPr lang="en-US" sz="1400" smtClean="0">
                  <a:solidFill>
                    <a:srgbClr val="000000"/>
                  </a:solidFill>
                  <a:latin typeface="Arial - 18"/>
                </a:rPr>
                <a:t>P</a:t>
              </a:r>
              <a:r>
                <a:rPr lang="en-US" sz="1400" b="1" smtClean="0">
                  <a:solidFill>
                    <a:srgbClr val="000000"/>
                  </a:solidFill>
                  <a:latin typeface="Arial - 18"/>
                </a:rPr>
                <a:t>hilosophes </a:t>
              </a:r>
              <a:r>
                <a:rPr lang="en-US" sz="1400" smtClean="0">
                  <a:solidFill>
                    <a:srgbClr val="000000"/>
                  </a:solidFill>
                  <a:latin typeface="Arial - 18"/>
                </a:rPr>
                <a:t>believed in natural rights for all people</a:t>
              </a:r>
            </a:p>
            <a:p>
              <a:r>
                <a:rPr lang="en-US" sz="1400" smtClean="0">
                  <a:solidFill>
                    <a:srgbClr val="000000"/>
                  </a:solidFill>
                  <a:latin typeface="Arial - 18"/>
                </a:rPr>
                <a:t>Ex. equality before the law, freedom of religious worship, freedom of speech</a:t>
              </a:r>
              <a:r>
                <a:rPr lang="en-US" sz="1400" b="1" smtClean="0">
                  <a:solidFill>
                    <a:srgbClr val="000000"/>
                  </a:solidFill>
                  <a:latin typeface="Arial - 18"/>
                </a:rPr>
                <a:t> </a:t>
              </a:r>
            </a:p>
            <a:p>
              <a:endParaRPr lang="en-US" sz="1400" b="1" smtClean="0">
                <a:solidFill>
                  <a:srgbClr val="000000"/>
                </a:solidFill>
                <a:latin typeface="Arial - 18"/>
              </a:endParaRPr>
            </a:p>
            <a:p>
              <a:r>
                <a:rPr lang="en-US" sz="1400" b="1" smtClean="0">
                  <a:solidFill>
                    <a:srgbClr val="000000"/>
                  </a:solidFill>
                  <a:latin typeface="Arial - 18"/>
                </a:rPr>
                <a:t>Enlightenment Absolutism</a:t>
              </a:r>
              <a:r>
                <a:rPr lang="en-US" sz="1400" smtClean="0">
                  <a:solidFill>
                    <a:srgbClr val="000000"/>
                  </a:solidFill>
                  <a:latin typeface="Arial - 18"/>
                </a:rPr>
                <a:t> - Rulers tried to govern by Enlightenment principals   while maintaining their royal powers.</a:t>
              </a:r>
            </a:p>
            <a:p>
              <a:r>
                <a:rPr lang="en-US" sz="1400" smtClean="0">
                  <a:solidFill>
                    <a:srgbClr val="000000"/>
                  </a:solidFill>
                  <a:latin typeface="Arial - 18"/>
                </a:rPr>
                <a:t>The Austrian Empire - One of the great European states by the start of the 18th   century.  </a:t>
              </a:r>
            </a:p>
            <a:p>
              <a:r>
                <a:rPr lang="en-US" sz="1400" smtClean="0">
                  <a:solidFill>
                    <a:srgbClr val="000000"/>
                  </a:solidFill>
                  <a:latin typeface="Arial - 18"/>
                </a:rPr>
                <a:t>Hard to rule because of its unique make-up. Sprawling empire, many nationalities,   languages, religions, and cultures.</a:t>
              </a:r>
            </a:p>
            <a:p>
              <a:r>
                <a:rPr lang="en-US" sz="1400" smtClean="0">
                  <a:solidFill>
                    <a:srgbClr val="000000"/>
                  </a:solidFill>
                  <a:latin typeface="Arial - 18"/>
                </a:rPr>
                <a:t>Maria Theresa - inherited throne in 1740 - not open to philosophers call for change</a:t>
              </a:r>
            </a:p>
            <a:p>
              <a:r>
                <a:rPr lang="en-US" sz="1400" smtClean="0">
                  <a:solidFill>
                    <a:srgbClr val="000000"/>
                  </a:solidFill>
                  <a:latin typeface="Arial - 18"/>
                </a:rPr>
                <a:t>Joseph II - " I have made Philosophy the lawmaker of my empire."</a:t>
              </a:r>
            </a:p>
            <a:p>
              <a:r>
                <a:rPr lang="en-US" sz="1400" smtClean="0">
                  <a:solidFill>
                    <a:srgbClr val="000000"/>
                  </a:solidFill>
                  <a:latin typeface="Arial - 18"/>
                </a:rPr>
                <a:t>He abolished serfdom and eliminated the death penalty</a:t>
              </a:r>
            </a:p>
            <a:p>
              <a:r>
                <a:rPr lang="en-US" sz="1400" smtClean="0">
                  <a:solidFill>
                    <a:srgbClr val="000000"/>
                  </a:solidFill>
                  <a:latin typeface="Arial - 18"/>
                </a:rPr>
                <a:t>Reforms largely failed, alienated the nobles and serfs could not understand the   changes  </a:t>
              </a:r>
              <a:endParaRPr lang="en-US" sz="1400">
                <a:solidFill>
                  <a:srgbClr val="000000"/>
                </a:solidFill>
                <a:latin typeface="Arial - 1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8616188" y="2405888"/>
            <a:ext cx="16947388" cy="4866131"/>
            <a:chOff x="-8616188" y="2405888"/>
            <a:chExt cx="16947388" cy="4866131"/>
          </a:xfrm>
        </p:grpSpPr>
        <p:pic>
          <p:nvPicPr>
            <p:cNvPr id="10" name="Picture 9" descr="bluePullTab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616188" y="2405888"/>
              <a:ext cx="9211182" cy="486613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1" name="TextBox 10"/>
            <p:cNvSpPr txBox="1"/>
            <p:nvPr/>
          </p:nvSpPr>
          <p:spPr>
            <a:xfrm rot="16200000">
              <a:off x="0" y="3416300"/>
              <a:ext cx="1219200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900" smtClean="0">
                  <a:solidFill>
                    <a:srgbClr val="000000"/>
                  </a:solidFill>
                  <a:latin typeface="Arial - 25"/>
                </a:rPr>
                <a:t>Pull</a:t>
              </a:r>
              <a:endParaRPr lang="en-US" sz="1900">
                <a:solidFill>
                  <a:srgbClr val="000000"/>
                </a:solidFill>
                <a:latin typeface="Arial - 25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0" y="3390900"/>
              <a:ext cx="1219200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900" smtClean="0">
                  <a:solidFill>
                    <a:srgbClr val="FFFFFF"/>
                  </a:solidFill>
                  <a:latin typeface="Arial - 25"/>
                </a:rPr>
                <a:t>Pull</a:t>
              </a:r>
              <a:endParaRPr lang="en-US" sz="1900">
                <a:solidFill>
                  <a:srgbClr val="FFFFFF"/>
                </a:solidFill>
                <a:latin typeface="Arial - 25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0" y="3492500"/>
              <a:ext cx="8331200" cy="12464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Epitaph:</a:t>
              </a:r>
            </a:p>
            <a:p>
              <a:endParaRPr lang="en-US" sz="1500" smtClean="0">
                <a:solidFill>
                  <a:srgbClr val="000000"/>
                </a:solidFill>
                <a:latin typeface="Arial - 20"/>
              </a:endParaRPr>
            </a:p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"Here lies Joseph II who was unfortunate in everything he undertook."   </a:t>
              </a:r>
            </a:p>
            <a:p>
              <a:endParaRPr lang="en-US" sz="1500" smtClean="0">
                <a:solidFill>
                  <a:srgbClr val="000000"/>
                </a:solidFill>
                <a:latin typeface="Arial - 20"/>
              </a:endParaRPr>
            </a:p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His successors undid almost all of his reforms</a:t>
              </a:r>
              <a:endParaRPr lang="en-US" sz="1500">
                <a:solidFill>
                  <a:srgbClr val="000000"/>
                </a:solidFill>
                <a:latin typeface="Arial - 20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987423" y="196722"/>
            <a:ext cx="5867909" cy="774829"/>
          </a:xfrm>
          <a:custGeom>
            <a:avLst/>
            <a:gdLst/>
            <a:ahLst/>
            <a:cxnLst/>
            <a:rect l="0" t="0" r="0" b="0"/>
            <a:pathLst>
              <a:path w="5867909" h="774829">
                <a:moveTo>
                  <a:pt x="0" y="0"/>
                </a:moveTo>
                <a:lnTo>
                  <a:pt x="5867908" y="0"/>
                </a:lnTo>
                <a:lnTo>
                  <a:pt x="5867908" y="774828"/>
                </a:lnTo>
                <a:lnTo>
                  <a:pt x="0" y="774828"/>
                </a:lnTo>
                <a:close/>
              </a:path>
            </a:pathLst>
          </a:custGeom>
          <a:solidFill>
            <a:srgbClr val="FF682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2200" y="368300"/>
            <a:ext cx="54610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500" smtClean="0">
                <a:solidFill>
                  <a:srgbClr val="000000"/>
                </a:solidFill>
                <a:latin typeface="Calibri - 20"/>
              </a:rPr>
              <a:t>The Enlightenment: Architecture and Arts</a:t>
            </a:r>
            <a:endParaRPr lang="en-US" sz="1500">
              <a:solidFill>
                <a:srgbClr val="000000"/>
              </a:solidFill>
              <a:latin typeface="Calibri - 20"/>
            </a:endParaRPr>
          </a:p>
        </p:txBody>
      </p:sp>
      <p:pic>
        <p:nvPicPr>
          <p:cNvPr id="4" name="Picture 3" descr="1615566[1]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750" y="1244600"/>
            <a:ext cx="3938142" cy="56827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 descr="32.1149948000.4-wurzburg-palace[1]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7100" y="2025650"/>
            <a:ext cx="5362320" cy="40046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1" name="Group 10"/>
          <p:cNvGrpSpPr/>
          <p:nvPr/>
        </p:nvGrpSpPr>
        <p:grpSpPr>
          <a:xfrm>
            <a:off x="-8149717" y="-594741"/>
            <a:ext cx="15642717" cy="4556125"/>
            <a:chOff x="-8149717" y="-594741"/>
            <a:chExt cx="15642717" cy="4556125"/>
          </a:xfrm>
        </p:grpSpPr>
        <p:grpSp>
          <p:nvGrpSpPr>
            <p:cNvPr id="9" name="Group 8"/>
            <p:cNvGrpSpPr/>
            <p:nvPr/>
          </p:nvGrpSpPr>
          <p:grpSpPr>
            <a:xfrm>
              <a:off x="-8149717" y="-594741"/>
              <a:ext cx="8905883" cy="4556125"/>
              <a:chOff x="-8149717" y="-594741"/>
              <a:chExt cx="8905883" cy="4556125"/>
            </a:xfrm>
          </p:grpSpPr>
          <p:pic>
            <p:nvPicPr>
              <p:cNvPr id="6" name="Picture 5" descr="bluePullTab.png"/>
              <p:cNvPicPr>
                <a:picLocks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8149717" y="-594741"/>
                <a:ext cx="8624316" cy="455612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7" name="TextBox 6"/>
              <p:cNvSpPr txBox="1"/>
              <p:nvPr/>
            </p:nvSpPr>
            <p:spPr>
              <a:xfrm rot="16200000">
                <a:off x="0" y="419099"/>
                <a:ext cx="1143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Pull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 rot="16200000">
                <a:off x="0" y="393699"/>
                <a:ext cx="1143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mtClean="0">
                    <a:solidFill>
                      <a:srgbClr val="FFFFFF"/>
                    </a:solidFill>
                    <a:latin typeface="Arial - 24"/>
                  </a:rPr>
                  <a:t>Pull</a:t>
                </a:r>
                <a:endParaRPr lang="en-US">
                  <a:solidFill>
                    <a:srgbClr val="FFFFFF"/>
                  </a:solidFill>
                  <a:latin typeface="Arial - 24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0" y="0"/>
              <a:ext cx="7493000" cy="297049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300" b="1" smtClean="0">
                  <a:solidFill>
                    <a:srgbClr val="000000"/>
                  </a:solidFill>
                  <a:latin typeface="Arial - 18"/>
                </a:rPr>
                <a:t>The Eighteenth Century was a great period in the history   European Architecture, Art, Literature, and Music</a:t>
              </a:r>
            </a:p>
            <a:p>
              <a:endParaRPr lang="en-US" sz="1300" b="1" smtClean="0">
                <a:solidFill>
                  <a:srgbClr val="000000"/>
                </a:solidFill>
                <a:latin typeface="Arial - 18"/>
              </a:endParaRPr>
            </a:p>
            <a:p>
              <a:r>
                <a:rPr lang="en-US" sz="1300" b="1" smtClean="0">
                  <a:solidFill>
                    <a:srgbClr val="000000"/>
                  </a:solidFill>
                  <a:latin typeface="Arial - 18"/>
                </a:rPr>
                <a:t>Th</a:t>
              </a:r>
              <a:r>
                <a:rPr lang="en-US" sz="1300" smtClean="0">
                  <a:solidFill>
                    <a:srgbClr val="000000"/>
                  </a:solidFill>
                  <a:latin typeface="Arial - 18"/>
                </a:rPr>
                <a:t>e grand style of Versailles provided an enormous inspiration for   many monarchs who like the opulence Versailles brought.</a:t>
              </a:r>
            </a:p>
            <a:p>
              <a:endParaRPr lang="en-US" sz="1300" smtClean="0">
                <a:solidFill>
                  <a:srgbClr val="000000"/>
                </a:solidFill>
                <a:latin typeface="Arial - 18"/>
              </a:endParaRPr>
            </a:p>
            <a:p>
              <a:r>
                <a:rPr lang="en-US" sz="1300" smtClean="0">
                  <a:solidFill>
                    <a:srgbClr val="000000"/>
                  </a:solidFill>
                  <a:latin typeface="Arial - 18"/>
                </a:rPr>
                <a:t>Many palaces also modeled after the Italian Baroque style of the 15th   and 16th century's</a:t>
              </a:r>
            </a:p>
            <a:p>
              <a:endParaRPr lang="en-US" sz="1300" smtClean="0">
                <a:solidFill>
                  <a:srgbClr val="000000"/>
                </a:solidFill>
                <a:latin typeface="Arial - 18"/>
              </a:endParaRPr>
            </a:p>
            <a:p>
              <a:r>
                <a:rPr lang="en-US" sz="1300" smtClean="0">
                  <a:solidFill>
                    <a:srgbClr val="000000"/>
                  </a:solidFill>
                  <a:latin typeface="Arial - 18"/>
                </a:rPr>
                <a:t>This new blend of baroque and neoclassical styles stressed grace,   charm, and gentile action, it was called Rococo  </a:t>
              </a:r>
            </a:p>
            <a:p>
              <a:endParaRPr lang="en-US" sz="1300" smtClean="0">
                <a:solidFill>
                  <a:srgbClr val="000000"/>
                </a:solidFill>
                <a:latin typeface="Arial - 18"/>
              </a:endParaRPr>
            </a:p>
            <a:p>
              <a:r>
                <a:rPr lang="en-US" sz="1300" smtClean="0">
                  <a:solidFill>
                    <a:srgbClr val="000000"/>
                  </a:solidFill>
                  <a:latin typeface="Arial - 18"/>
                </a:rPr>
                <a:t>Highly secular and utilized gold with graceful curves</a:t>
              </a:r>
            </a:p>
            <a:p>
              <a:endParaRPr lang="en-US" sz="1300" smtClean="0">
                <a:solidFill>
                  <a:srgbClr val="000000"/>
                </a:solidFill>
                <a:latin typeface="Arial - 18"/>
              </a:endParaRPr>
            </a:p>
            <a:p>
              <a:r>
                <a:rPr lang="en-US" sz="1300" smtClean="0">
                  <a:solidFill>
                    <a:srgbClr val="000000"/>
                  </a:solidFill>
                  <a:latin typeface="Arial - 18"/>
                </a:rPr>
                <a:t>Two famous Rococo artist were Antoine Watteau and Giovani Battista  </a:t>
              </a:r>
              <a:endParaRPr lang="en-US" sz="1300">
                <a:solidFill>
                  <a:srgbClr val="000000"/>
                </a:solidFill>
                <a:latin typeface="Arial - 1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8111617" y="1818258"/>
            <a:ext cx="15122017" cy="4556125"/>
            <a:chOff x="-8111617" y="1818258"/>
            <a:chExt cx="15122017" cy="4556125"/>
          </a:xfrm>
        </p:grpSpPr>
        <p:grpSp>
          <p:nvGrpSpPr>
            <p:cNvPr id="15" name="Group 14"/>
            <p:cNvGrpSpPr/>
            <p:nvPr/>
          </p:nvGrpSpPr>
          <p:grpSpPr>
            <a:xfrm>
              <a:off x="-8111617" y="1818258"/>
              <a:ext cx="8867783" cy="4556125"/>
              <a:chOff x="-8111617" y="1818258"/>
              <a:chExt cx="8867783" cy="4556125"/>
            </a:xfrm>
          </p:grpSpPr>
          <p:pic>
            <p:nvPicPr>
              <p:cNvPr id="12" name="Picture 11" descr="bluePullTab.png"/>
              <p:cNvPicPr>
                <a:picLocks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-8111617" y="1818258"/>
                <a:ext cx="8624316" cy="4556125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3" name="TextBox 12"/>
              <p:cNvSpPr txBox="1"/>
              <p:nvPr/>
            </p:nvSpPr>
            <p:spPr>
              <a:xfrm rot="16200000">
                <a:off x="0" y="2832100"/>
                <a:ext cx="1143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Pull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6200000">
                <a:off x="0" y="2806700"/>
                <a:ext cx="11430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mtClean="0">
                    <a:solidFill>
                      <a:srgbClr val="FFFFFF"/>
                    </a:solidFill>
                    <a:latin typeface="Arial - 24"/>
                  </a:rPr>
                  <a:t>Pull</a:t>
                </a:r>
                <a:endParaRPr lang="en-US">
                  <a:solidFill>
                    <a:srgbClr val="FFFFFF"/>
                  </a:solidFill>
                  <a:latin typeface="Arial - 24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0" y="2120900"/>
              <a:ext cx="7010400" cy="101566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Great Architect's of the 18th century was Balthasar Neumann</a:t>
              </a:r>
            </a:p>
            <a:p>
              <a:endParaRPr lang="en-US" sz="1500" smtClean="0">
                <a:solidFill>
                  <a:srgbClr val="000000"/>
                </a:solidFill>
                <a:latin typeface="Arial - 20"/>
              </a:endParaRPr>
            </a:p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Two greatest works: Church of the Fourteen Saints and the  palace of the Prince Bishop of Wurzburg</a:t>
              </a:r>
              <a:endParaRPr lang="en-US" sz="1500">
                <a:solidFill>
                  <a:srgbClr val="000000"/>
                </a:solidFill>
                <a:latin typeface="Arial - 20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TOIN~1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700" y="-12700"/>
            <a:ext cx="10184765" cy="66239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4064000" y="6743700"/>
            <a:ext cx="25908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Antoine Watteau - LaFete</a:t>
            </a:r>
            <a:endParaRPr lang="en-US" sz="1200">
              <a:solidFill>
                <a:srgbClr val="000000"/>
              </a:solidFill>
              <a:latin typeface="Arial - 16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5900" y="3530600"/>
            <a:ext cx="2540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Giovanni Battista Tiepolo</a:t>
            </a:r>
            <a:endParaRPr lang="en-US" sz="1200">
              <a:solidFill>
                <a:srgbClr val="000000"/>
              </a:solidFill>
              <a:latin typeface="Arial - 16"/>
            </a:endParaRPr>
          </a:p>
        </p:txBody>
      </p:sp>
      <p:pic>
        <p:nvPicPr>
          <p:cNvPr id="3" name="Picture 2" descr="Giovanni_Battista_Tiepolo_-_Allegory_of_the_Planets_and_Continents[1]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7900" y="-25400"/>
            <a:ext cx="5457443" cy="73322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228600" y="3048000"/>
            <a:ext cx="180340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200" smtClean="0">
                <a:solidFill>
                  <a:srgbClr val="000000"/>
                </a:solidFill>
                <a:latin typeface="Arial - 16"/>
              </a:rPr>
              <a:t>Ceiling of the  bishops residence  at Wurzburg  largest Fresco in  the world at 7,287  sq. feet</a:t>
            </a:r>
            <a:endParaRPr lang="en-US" sz="1200">
              <a:solidFill>
                <a:srgbClr val="000000"/>
              </a:solidFill>
              <a:latin typeface="Arial - 16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7B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974723" y="158622"/>
            <a:ext cx="5867909" cy="774829"/>
          </a:xfrm>
          <a:custGeom>
            <a:avLst/>
            <a:gdLst/>
            <a:ahLst/>
            <a:cxnLst/>
            <a:rect l="0" t="0" r="0" b="0"/>
            <a:pathLst>
              <a:path w="5867909" h="774829">
                <a:moveTo>
                  <a:pt x="0" y="0"/>
                </a:moveTo>
                <a:lnTo>
                  <a:pt x="5867908" y="0"/>
                </a:lnTo>
                <a:lnTo>
                  <a:pt x="5867908" y="774828"/>
                </a:lnTo>
                <a:lnTo>
                  <a:pt x="0" y="774828"/>
                </a:lnTo>
                <a:close/>
              </a:path>
            </a:pathLst>
          </a:custGeom>
          <a:solidFill>
            <a:srgbClr val="FF682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2200" y="368300"/>
            <a:ext cx="54864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500" smtClean="0">
                <a:solidFill>
                  <a:srgbClr val="000000"/>
                </a:solidFill>
                <a:latin typeface="Calibri - 20"/>
              </a:rPr>
              <a:t>The Enlightenment: Music</a:t>
            </a:r>
            <a:endParaRPr lang="en-US" sz="1500">
              <a:solidFill>
                <a:srgbClr val="000000"/>
              </a:solidFill>
              <a:latin typeface="Calibri - 2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98117" y="2423667"/>
            <a:ext cx="3178301" cy="3689954"/>
            <a:chOff x="1198117" y="2423667"/>
            <a:chExt cx="3178301" cy="3689954"/>
          </a:xfrm>
        </p:grpSpPr>
        <p:pic>
          <p:nvPicPr>
            <p:cNvPr id="4" name="Picture 3" descr="mozart[1].jpg">
              <a:hlinkClick r:id="rId2"/>
            </p:cNvPr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8117" y="2423667"/>
              <a:ext cx="3178301" cy="317830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5" name="TextBox 4">
              <a:hlinkClick r:id="rId2"/>
            </p:cNvPr>
            <p:cNvSpPr txBox="1"/>
            <p:nvPr/>
          </p:nvSpPr>
          <p:spPr>
            <a:xfrm>
              <a:off x="2425700" y="5867400"/>
              <a:ext cx="787400" cy="2462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000" smtClean="0">
                  <a:solidFill>
                    <a:srgbClr val="000000"/>
                  </a:solidFill>
                  <a:latin typeface="Arial - 13"/>
                </a:rPr>
                <a:t>Mozart</a:t>
              </a:r>
              <a:endParaRPr lang="en-US" sz="1000">
                <a:solidFill>
                  <a:srgbClr val="000000"/>
                </a:solidFill>
                <a:latin typeface="Arial - 13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82057" y="1427607"/>
            <a:ext cx="4247769" cy="3845125"/>
            <a:chOff x="5282057" y="1427607"/>
            <a:chExt cx="4247769" cy="3845125"/>
          </a:xfrm>
        </p:grpSpPr>
        <p:pic>
          <p:nvPicPr>
            <p:cNvPr id="7" name="Picture 6" descr="a_frontpagepic[1].jpg">
              <a:hlinkClick r:id="rId4"/>
            </p:cNvPr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82057" y="1427607"/>
              <a:ext cx="4247769" cy="3472179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8" name="TextBox 7">
              <a:hlinkClick r:id="rId4"/>
            </p:cNvPr>
            <p:cNvSpPr txBox="1"/>
            <p:nvPr/>
          </p:nvSpPr>
          <p:spPr>
            <a:xfrm>
              <a:off x="7086600" y="5041900"/>
              <a:ext cx="736600" cy="2308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900" smtClean="0">
                  <a:solidFill>
                    <a:srgbClr val="000000"/>
                  </a:solidFill>
                  <a:latin typeface="Arial - 11"/>
                </a:rPr>
                <a:t>Handel</a:t>
              </a:r>
              <a:endParaRPr lang="en-US" sz="900">
                <a:solidFill>
                  <a:srgbClr val="000000"/>
                </a:solidFill>
                <a:latin typeface="Arial - 11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8361933" y="272541"/>
            <a:ext cx="14965933" cy="4720971"/>
            <a:chOff x="-8361933" y="272541"/>
            <a:chExt cx="14965933" cy="4720971"/>
          </a:xfrm>
        </p:grpSpPr>
        <p:grpSp>
          <p:nvGrpSpPr>
            <p:cNvPr id="13" name="Group 12"/>
            <p:cNvGrpSpPr/>
            <p:nvPr/>
          </p:nvGrpSpPr>
          <p:grpSpPr>
            <a:xfrm>
              <a:off x="-8361933" y="272541"/>
              <a:ext cx="9130799" cy="4720971"/>
              <a:chOff x="-8361933" y="272541"/>
              <a:chExt cx="9130799" cy="4720971"/>
            </a:xfrm>
          </p:grpSpPr>
          <p:pic>
            <p:nvPicPr>
              <p:cNvPr id="10" name="Picture 9" descr="bluePullTab.png"/>
              <p:cNvPicPr>
                <a:picLocks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-8361933" y="272541"/>
                <a:ext cx="8936355" cy="4720971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1" name="TextBox 10"/>
              <p:cNvSpPr txBox="1"/>
              <p:nvPr/>
            </p:nvSpPr>
            <p:spPr>
              <a:xfrm rot="16200000">
                <a:off x="0" y="1320800"/>
                <a:ext cx="11684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mtClean="0">
                    <a:solidFill>
                      <a:srgbClr val="000000"/>
                    </a:solidFill>
                    <a:latin typeface="Arial - 24"/>
                  </a:rPr>
                  <a:t>Pull</a:t>
                </a:r>
                <a:endParaRPr lang="en-US">
                  <a:solidFill>
                    <a:srgbClr val="000000"/>
                  </a:solidFill>
                  <a:latin typeface="Arial - 24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16200000">
                <a:off x="0" y="1295400"/>
                <a:ext cx="1168400" cy="369332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mtClean="0">
                    <a:solidFill>
                      <a:srgbClr val="FFFFFF"/>
                    </a:solidFill>
                    <a:latin typeface="Arial - 24"/>
                  </a:rPr>
                  <a:t>Pull</a:t>
                </a:r>
                <a:endParaRPr lang="en-US">
                  <a:solidFill>
                    <a:srgbClr val="FFFFFF"/>
                  </a:solidFill>
                  <a:latin typeface="Arial - 24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0" y="622300"/>
              <a:ext cx="6604000" cy="237924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The 18th century produced two of the greatest musical geniuses   known to man Mozart and Handel </a:t>
              </a:r>
            </a:p>
            <a:p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Handel was German who spent much of his career in England</a:t>
              </a:r>
            </a:p>
            <a:p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His works were secular but some of his best known work is religious</a:t>
              </a:r>
            </a:p>
            <a:p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Baroque Style Music</a:t>
              </a:r>
            </a:p>
            <a:p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Handel wrote Messiah</a:t>
              </a:r>
            </a:p>
            <a:p>
              <a:endParaRPr lang="en-US" sz="1200" smtClean="0">
                <a:solidFill>
                  <a:srgbClr val="000000"/>
                </a:solidFill>
                <a:latin typeface="Arial - 16"/>
              </a:endParaRPr>
            </a:p>
            <a:p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In the second half of the 18th century two composers create a shift   from Baroque style to music called Classical, they were Haydn and   Mozart</a:t>
              </a:r>
            </a:p>
            <a:p>
              <a:endParaRPr lang="en-US" sz="1200" smtClean="0">
                <a:solidFill>
                  <a:srgbClr val="000000"/>
                </a:solidFill>
                <a:latin typeface="Arial - 16"/>
              </a:endParaRPr>
            </a:p>
            <a:p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Mozart was a child prodigy who gave his first harpsichord concert at   age 6</a:t>
              </a:r>
            </a:p>
            <a:p>
              <a:r>
                <a:rPr lang="en-US" sz="1200" smtClean="0">
                  <a:solidFill>
                    <a:srgbClr val="000000"/>
                  </a:solidFill>
                  <a:latin typeface="Arial - 16"/>
                </a:rPr>
                <a:t>Famous works are The Marriage of Figaro, the Magic Flute, and Don   Giovanni </a:t>
              </a:r>
              <a:endParaRPr lang="en-US" sz="1200">
                <a:solidFill>
                  <a:srgbClr val="000000"/>
                </a:solidFill>
                <a:latin typeface="Arial - 16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974723" y="158622"/>
            <a:ext cx="5867909" cy="774829"/>
          </a:xfrm>
          <a:custGeom>
            <a:avLst/>
            <a:gdLst/>
            <a:ahLst/>
            <a:cxnLst/>
            <a:rect l="0" t="0" r="0" b="0"/>
            <a:pathLst>
              <a:path w="5867909" h="774829">
                <a:moveTo>
                  <a:pt x="0" y="0"/>
                </a:moveTo>
                <a:lnTo>
                  <a:pt x="5867908" y="0"/>
                </a:lnTo>
                <a:lnTo>
                  <a:pt x="5867908" y="774828"/>
                </a:lnTo>
                <a:lnTo>
                  <a:pt x="0" y="774828"/>
                </a:lnTo>
                <a:close/>
              </a:path>
            </a:pathLst>
          </a:custGeom>
          <a:solidFill>
            <a:srgbClr val="FF682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2200" y="368300"/>
            <a:ext cx="54864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500" smtClean="0">
                <a:solidFill>
                  <a:srgbClr val="000000"/>
                </a:solidFill>
                <a:latin typeface="Calibri - 20"/>
              </a:rPr>
              <a:t>The American Revolution: British</a:t>
            </a:r>
            <a:endParaRPr lang="en-US" sz="1500">
              <a:solidFill>
                <a:srgbClr val="000000"/>
              </a:solidFill>
              <a:latin typeface="Calibri - 2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9082785" y="1101089"/>
            <a:ext cx="17337785" cy="5155818"/>
            <a:chOff x="-9082785" y="1101089"/>
            <a:chExt cx="17337785" cy="5155818"/>
          </a:xfrm>
        </p:grpSpPr>
        <p:grpSp>
          <p:nvGrpSpPr>
            <p:cNvPr id="7" name="Group 6"/>
            <p:cNvGrpSpPr/>
            <p:nvPr/>
          </p:nvGrpSpPr>
          <p:grpSpPr>
            <a:xfrm>
              <a:off x="-9082785" y="1101089"/>
              <a:ext cx="9917840" cy="5155818"/>
              <a:chOff x="-9082785" y="1101089"/>
              <a:chExt cx="9917840" cy="5155818"/>
            </a:xfrm>
          </p:grpSpPr>
          <p:pic>
            <p:nvPicPr>
              <p:cNvPr id="4" name="Picture 3" descr="bluePullTab.png"/>
              <p:cNvPicPr>
                <a:picLocks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9082785" y="1101089"/>
                <a:ext cx="9759442" cy="5155818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5" name="TextBox 4"/>
              <p:cNvSpPr txBox="1"/>
              <p:nvPr/>
            </p:nvSpPr>
            <p:spPr>
              <a:xfrm rot="16200000">
                <a:off x="0" y="2247900"/>
                <a:ext cx="1270000" cy="400110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2000" smtClean="0">
                    <a:solidFill>
                      <a:srgbClr val="000000"/>
                    </a:solidFill>
                    <a:latin typeface="Arial - 27"/>
                  </a:rPr>
                  <a:t>Pull</a:t>
                </a:r>
                <a:endParaRPr lang="en-US" sz="2000">
                  <a:solidFill>
                    <a:srgbClr val="000000"/>
                  </a:solidFill>
                  <a:latin typeface="Arial - 27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rot="16200000">
                <a:off x="0" y="2209800"/>
                <a:ext cx="1270000" cy="400110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2000" smtClean="0">
                    <a:solidFill>
                      <a:srgbClr val="FFFFFF"/>
                    </a:solidFill>
                    <a:latin typeface="Arial - 27"/>
                  </a:rPr>
                  <a:t>Pull</a:t>
                </a:r>
                <a:endParaRPr lang="en-US" sz="2000">
                  <a:solidFill>
                    <a:srgbClr val="FFFFFF"/>
                  </a:solidFill>
                  <a:latin typeface="Arial - 27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0" y="1320800"/>
              <a:ext cx="8255000" cy="3311356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Arial - 17"/>
                </a:rPr>
                <a:t>The United Kingdom of Great Britain came into existence 1707 when the governments  of England and Scotland were united </a:t>
              </a:r>
            </a:p>
            <a:p>
              <a:endParaRPr lang="en-US" sz="1200" smtClean="0">
                <a:solidFill>
                  <a:srgbClr val="000000"/>
                </a:solidFill>
                <a:latin typeface="Arial - 17"/>
              </a:endParaRPr>
            </a:p>
            <a:p>
              <a:r>
                <a:rPr lang="en-US" sz="1200" smtClean="0">
                  <a:solidFill>
                    <a:srgbClr val="000000"/>
                  </a:solidFill>
                  <a:latin typeface="Arial - 17"/>
                </a:rPr>
                <a:t>The term "British" them came to refer to both the English and Scots</a:t>
              </a:r>
            </a:p>
            <a:p>
              <a:endParaRPr lang="en-US" sz="1200" smtClean="0">
                <a:solidFill>
                  <a:srgbClr val="000000"/>
                </a:solidFill>
                <a:latin typeface="Arial - 17"/>
              </a:endParaRPr>
            </a:p>
            <a:p>
              <a:r>
                <a:rPr lang="en-US" sz="1200" smtClean="0">
                  <a:solidFill>
                    <a:srgbClr val="000000"/>
                  </a:solidFill>
                  <a:latin typeface="Arial - 17"/>
                </a:rPr>
                <a:t>Lets review the 7 Years War?</a:t>
              </a:r>
            </a:p>
            <a:p>
              <a:endParaRPr lang="en-US" sz="1200" smtClean="0">
                <a:solidFill>
                  <a:srgbClr val="000000"/>
                </a:solidFill>
                <a:latin typeface="Arial - 17"/>
              </a:endParaRPr>
            </a:p>
            <a:p>
              <a:r>
                <a:rPr lang="en-US" sz="1200" smtClean="0">
                  <a:solidFill>
                    <a:srgbClr val="000000"/>
                  </a:solidFill>
                  <a:latin typeface="Arial - 17"/>
                </a:rPr>
                <a:t>Was fought in 3 main places - Europe - India and in North America</a:t>
              </a:r>
            </a:p>
            <a:p>
              <a:endParaRPr lang="en-US" sz="1200" smtClean="0">
                <a:solidFill>
                  <a:srgbClr val="000000"/>
                </a:solidFill>
                <a:latin typeface="Arial - 17"/>
              </a:endParaRPr>
            </a:p>
            <a:p>
              <a:r>
                <a:rPr lang="en-US" sz="1200" smtClean="0">
                  <a:solidFill>
                    <a:srgbClr val="000000"/>
                  </a:solidFill>
                  <a:latin typeface="Arial - 17"/>
                </a:rPr>
                <a:t>The greatest conflicts took place in North America - Fought between France and  England</a:t>
              </a:r>
            </a:p>
            <a:p>
              <a:endParaRPr lang="en-US" sz="1200" smtClean="0">
                <a:solidFill>
                  <a:srgbClr val="000000"/>
                </a:solidFill>
                <a:latin typeface="Arial - 17"/>
              </a:endParaRPr>
            </a:p>
            <a:p>
              <a:r>
                <a:rPr lang="en-US" sz="1200" smtClean="0">
                  <a:solidFill>
                    <a:srgbClr val="000000"/>
                  </a:solidFill>
                  <a:latin typeface="Arial - 17"/>
                </a:rPr>
                <a:t>English eventually are victorious at the Plains of Abraham in Quebec</a:t>
              </a:r>
            </a:p>
            <a:p>
              <a:endParaRPr lang="en-US" sz="1200" smtClean="0">
                <a:solidFill>
                  <a:srgbClr val="000000"/>
                </a:solidFill>
                <a:latin typeface="Arial - 17"/>
              </a:endParaRPr>
            </a:p>
            <a:p>
              <a:r>
                <a:rPr lang="en-US" sz="1200" smtClean="0">
                  <a:solidFill>
                    <a:srgbClr val="000000"/>
                  </a:solidFill>
                  <a:latin typeface="Arial - 17"/>
                </a:rPr>
                <a:t>Treaty of Paris - effectively ends the war and transfers French Canada and the lands  east of the Mississippi to the English</a:t>
              </a:r>
            </a:p>
            <a:p>
              <a:endParaRPr lang="en-US" sz="1200" smtClean="0">
                <a:solidFill>
                  <a:srgbClr val="000000"/>
                </a:solidFill>
                <a:latin typeface="Arial - 17"/>
              </a:endParaRPr>
            </a:p>
            <a:p>
              <a:r>
                <a:rPr lang="en-US" sz="1200" smtClean="0">
                  <a:solidFill>
                    <a:srgbClr val="000000"/>
                  </a:solidFill>
                  <a:latin typeface="Arial - 17"/>
                </a:rPr>
                <a:t>By 1763 Great Britain had become the worlds greatest colonial power   </a:t>
              </a:r>
              <a:endParaRPr lang="en-US" sz="1200">
                <a:solidFill>
                  <a:srgbClr val="000000"/>
                </a:solidFill>
                <a:latin typeface="Arial - 17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974723" y="158622"/>
            <a:ext cx="5867909" cy="774829"/>
          </a:xfrm>
          <a:custGeom>
            <a:avLst/>
            <a:gdLst/>
            <a:ahLst/>
            <a:cxnLst/>
            <a:rect l="0" t="0" r="0" b="0"/>
            <a:pathLst>
              <a:path w="5867909" h="774829">
                <a:moveTo>
                  <a:pt x="0" y="0"/>
                </a:moveTo>
                <a:lnTo>
                  <a:pt x="5867908" y="0"/>
                </a:lnTo>
                <a:lnTo>
                  <a:pt x="5867908" y="774828"/>
                </a:lnTo>
                <a:lnTo>
                  <a:pt x="0" y="774828"/>
                </a:lnTo>
                <a:close/>
              </a:path>
            </a:pathLst>
          </a:custGeom>
          <a:solidFill>
            <a:srgbClr val="FF682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2200" y="368300"/>
            <a:ext cx="54864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500" smtClean="0">
                <a:solidFill>
                  <a:srgbClr val="000000"/>
                </a:solidFill>
                <a:latin typeface="Calibri - 20"/>
              </a:rPr>
              <a:t>The American Revolution: British</a:t>
            </a:r>
            <a:endParaRPr lang="en-US" sz="1500">
              <a:solidFill>
                <a:srgbClr val="000000"/>
              </a:solidFill>
              <a:latin typeface="Calibri - 2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9158985" y="1228089"/>
            <a:ext cx="17413985" cy="5155818"/>
            <a:chOff x="-9158985" y="1228089"/>
            <a:chExt cx="17413985" cy="5155818"/>
          </a:xfrm>
        </p:grpSpPr>
        <p:grpSp>
          <p:nvGrpSpPr>
            <p:cNvPr id="7" name="Group 6"/>
            <p:cNvGrpSpPr/>
            <p:nvPr/>
          </p:nvGrpSpPr>
          <p:grpSpPr>
            <a:xfrm>
              <a:off x="-9158985" y="1228089"/>
              <a:ext cx="9994040" cy="5155818"/>
              <a:chOff x="-9158985" y="1228089"/>
              <a:chExt cx="9994040" cy="5155818"/>
            </a:xfrm>
          </p:grpSpPr>
          <p:pic>
            <p:nvPicPr>
              <p:cNvPr id="4" name="Picture 3" descr="bluePullTab.png"/>
              <p:cNvPicPr>
                <a:picLocks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9158985" y="1228089"/>
                <a:ext cx="9759442" cy="5155818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5" name="TextBox 4"/>
              <p:cNvSpPr txBox="1"/>
              <p:nvPr/>
            </p:nvSpPr>
            <p:spPr>
              <a:xfrm rot="16200000">
                <a:off x="0" y="2374900"/>
                <a:ext cx="1270000" cy="400110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2000" smtClean="0">
                    <a:solidFill>
                      <a:srgbClr val="000000"/>
                    </a:solidFill>
                    <a:latin typeface="Arial - 27"/>
                  </a:rPr>
                  <a:t>Pull</a:t>
                </a:r>
                <a:endParaRPr lang="en-US" sz="2000">
                  <a:solidFill>
                    <a:srgbClr val="000000"/>
                  </a:solidFill>
                  <a:latin typeface="Arial - 27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 rot="16200000">
                <a:off x="0" y="2336800"/>
                <a:ext cx="1270000" cy="400110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pPr algn="ctr"/>
                <a:r>
                  <a:rPr lang="en-US" sz="2000" smtClean="0">
                    <a:solidFill>
                      <a:srgbClr val="FFFFFF"/>
                    </a:solidFill>
                    <a:latin typeface="Arial - 27"/>
                  </a:rPr>
                  <a:t>Pull</a:t>
                </a:r>
                <a:endParaRPr lang="en-US" sz="2000">
                  <a:solidFill>
                    <a:srgbClr val="FFFFFF"/>
                  </a:solidFill>
                  <a:latin typeface="Arial - 27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0" y="1447800"/>
              <a:ext cx="8255000" cy="101566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smtClean="0">
                  <a:solidFill>
                    <a:srgbClr val="000000"/>
                  </a:solidFill>
                  <a:latin typeface="Arial - 17"/>
                </a:rPr>
                <a:t>Big Question?</a:t>
              </a:r>
            </a:p>
            <a:p>
              <a:endParaRPr lang="en-US" sz="1200" smtClean="0">
                <a:solidFill>
                  <a:srgbClr val="000000"/>
                </a:solidFill>
                <a:latin typeface="Arial - 17"/>
              </a:endParaRPr>
            </a:p>
            <a:p>
              <a:r>
                <a:rPr lang="en-US" sz="1200" smtClean="0">
                  <a:solidFill>
                    <a:srgbClr val="000000"/>
                  </a:solidFill>
                  <a:latin typeface="Arial - 17"/>
                </a:rPr>
                <a:t>How would the end of the 7 Years War and the Treaty of Paris effect the revolutionaries  relationship with France?  </a:t>
              </a:r>
            </a:p>
            <a:p>
              <a:endParaRPr lang="en-US" sz="1200" smtClean="0">
                <a:solidFill>
                  <a:srgbClr val="000000"/>
                </a:solidFill>
                <a:latin typeface="Arial - 17"/>
              </a:endParaRPr>
            </a:p>
            <a:p>
              <a:r>
                <a:rPr lang="en-US" sz="1200" smtClean="0">
                  <a:solidFill>
                    <a:srgbClr val="000000"/>
                  </a:solidFill>
                  <a:latin typeface="Arial - 17"/>
                </a:rPr>
                <a:t>Who did the French help in the war and why?</a:t>
              </a:r>
              <a:endParaRPr lang="en-US" sz="1200">
                <a:solidFill>
                  <a:srgbClr val="000000"/>
                </a:solidFill>
                <a:latin typeface="Arial - 17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727200" y="127000"/>
            <a:ext cx="6732270" cy="889001"/>
          </a:xfrm>
          <a:custGeom>
            <a:avLst/>
            <a:gdLst/>
            <a:ahLst/>
            <a:cxnLst/>
            <a:rect l="0" t="0" r="0" b="0"/>
            <a:pathLst>
              <a:path w="6732270" h="889001">
                <a:moveTo>
                  <a:pt x="0" y="0"/>
                </a:moveTo>
                <a:lnTo>
                  <a:pt x="6732269" y="0"/>
                </a:lnTo>
                <a:lnTo>
                  <a:pt x="6732269" y="889000"/>
                </a:lnTo>
                <a:lnTo>
                  <a:pt x="0" y="889000"/>
                </a:lnTo>
                <a:close/>
              </a:path>
            </a:pathLst>
          </a:custGeom>
          <a:solidFill>
            <a:srgbClr val="FF682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0" y="317500"/>
            <a:ext cx="56388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8B"/>
                </a:solidFill>
                <a:latin typeface="Calibri - 24"/>
              </a:rPr>
              <a:t>The Beginning of the Scientific Revolution</a:t>
            </a:r>
            <a:endParaRPr lang="en-US">
              <a:solidFill>
                <a:srgbClr val="00008B"/>
              </a:solidFill>
              <a:latin typeface="Calibri - 2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7703946" y="1491107"/>
            <a:ext cx="15196946" cy="4450588"/>
            <a:chOff x="-7703946" y="1491107"/>
            <a:chExt cx="15196946" cy="4450588"/>
          </a:xfrm>
        </p:grpSpPr>
        <p:pic>
          <p:nvPicPr>
            <p:cNvPr id="4" name="Picture 3" descr="bluePullTab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703946" y="1491107"/>
              <a:ext cx="8245347" cy="445058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0" y="2260600"/>
              <a:ext cx="1092200" cy="3539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700" smtClean="0">
                  <a:solidFill>
                    <a:srgbClr val="FFFFFF"/>
                  </a:solidFill>
                  <a:latin typeface="Arial - 22"/>
                </a:rPr>
                <a:t>Pull</a:t>
              </a:r>
              <a:endParaRPr lang="en-US" sz="1700">
                <a:solidFill>
                  <a:srgbClr val="FFFFFF"/>
                </a:solidFill>
                <a:latin typeface="Arial - 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2336800"/>
              <a:ext cx="7493000" cy="212365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100" b="1" smtClean="0">
                  <a:solidFill>
                    <a:srgbClr val="00005E"/>
                  </a:solidFill>
                  <a:latin typeface="Times New Roman - 28"/>
                </a:rPr>
                <a:t>The Causes of the Scientific Revolution</a:t>
              </a:r>
            </a:p>
            <a:p>
              <a:r>
                <a:rPr lang="en-US" sz="2100" b="1" smtClean="0">
                  <a:solidFill>
                    <a:srgbClr val="00005E"/>
                  </a:solidFill>
                  <a:latin typeface="Times New Roman - 28"/>
                </a:rPr>
                <a:t>A</a:t>
              </a:r>
              <a:r>
                <a:rPr lang="en-US" b="1" smtClean="0">
                  <a:solidFill>
                    <a:srgbClr val="00005E"/>
                  </a:solidFill>
                  <a:latin typeface="Times New Roman - 24"/>
                </a:rPr>
                <a:t> change at how Europeans looked at themselves </a:t>
              </a:r>
            </a:p>
            <a:p>
              <a:r>
                <a:rPr lang="en-US" b="1" smtClean="0">
                  <a:solidFill>
                    <a:srgbClr val="00005E"/>
                  </a:solidFill>
                  <a:latin typeface="Times New Roman - 24"/>
                </a:rPr>
                <a:t> Technological changes</a:t>
              </a:r>
            </a:p>
            <a:p>
              <a:r>
                <a:rPr lang="en-US" b="1" smtClean="0">
                  <a:solidFill>
                    <a:srgbClr val="00005E"/>
                  </a:solidFill>
                  <a:latin typeface="Times New Roman - 24"/>
                </a:rPr>
                <a:t>Shift in belief away from ancient authorities</a:t>
              </a:r>
            </a:p>
            <a:p>
              <a:r>
                <a:rPr lang="en-US" b="1" smtClean="0">
                  <a:solidFill>
                    <a:srgbClr val="00005E"/>
                  </a:solidFill>
                  <a:latin typeface="Times New Roman - 24"/>
                </a:rPr>
                <a:t>Observation in the natural world priority</a:t>
              </a:r>
            </a:p>
            <a:p>
              <a:r>
                <a:rPr lang="en-US" b="1" smtClean="0">
                  <a:solidFill>
                    <a:srgbClr val="00005E"/>
                  </a:solidFill>
                  <a:latin typeface="Times New Roman - 24"/>
                </a:rPr>
                <a:t>Mastered Latin and Greek allowing greater   exposure to Ptolemy and Archimedes who questioned   aristotle </a:t>
              </a:r>
              <a:endParaRPr lang="en-US" b="1">
                <a:solidFill>
                  <a:srgbClr val="00005E"/>
                </a:solidFill>
                <a:latin typeface="Times New Roman - 24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SOfficePNG(24)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250" y="419100"/>
            <a:ext cx="8791193" cy="69256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controls>
      <p:control spid="1026" name="ShockwaveFlash1" r:id="rId2" imgW="2119320" imgH="2209680"/>
    </p:controls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0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87500" y="152400"/>
            <a:ext cx="6732270" cy="889001"/>
            <a:chOff x="1587500" y="152400"/>
            <a:chExt cx="6732270" cy="889001"/>
          </a:xfrm>
        </p:grpSpPr>
        <p:sp>
          <p:nvSpPr>
            <p:cNvPr id="2" name="Freeform 1"/>
            <p:cNvSpPr/>
            <p:nvPr/>
          </p:nvSpPr>
          <p:spPr>
            <a:xfrm>
              <a:off x="1587500" y="152400"/>
              <a:ext cx="6732270" cy="889001"/>
            </a:xfrm>
            <a:custGeom>
              <a:avLst/>
              <a:gdLst/>
              <a:ahLst/>
              <a:cxnLst/>
              <a:rect l="0" t="0" r="0" b="0"/>
              <a:pathLst>
                <a:path w="6732270" h="889001">
                  <a:moveTo>
                    <a:pt x="0" y="0"/>
                  </a:moveTo>
                  <a:lnTo>
                    <a:pt x="6732269" y="0"/>
                  </a:lnTo>
                  <a:lnTo>
                    <a:pt x="6732269" y="889000"/>
                  </a:lnTo>
                  <a:lnTo>
                    <a:pt x="0" y="889000"/>
                  </a:lnTo>
                  <a:close/>
                </a:path>
              </a:pathLst>
            </a:custGeom>
            <a:solidFill>
              <a:srgbClr val="FF682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25700" y="355600"/>
              <a:ext cx="56388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alibri - 24"/>
                </a:rPr>
                <a:t>The Beginning of the Scientific Revolution</a:t>
              </a:r>
              <a:endParaRPr lang="en-US">
                <a:solidFill>
                  <a:srgbClr val="000000"/>
                </a:solidFill>
                <a:latin typeface="Calibri - 24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8148446" y="424306"/>
            <a:ext cx="15895446" cy="4701413"/>
            <a:chOff x="-8148446" y="424306"/>
            <a:chExt cx="15895446" cy="4701413"/>
          </a:xfrm>
        </p:grpSpPr>
        <p:pic>
          <p:nvPicPr>
            <p:cNvPr id="5" name="Picture 4" descr="bluePullTab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148446" y="424306"/>
              <a:ext cx="8700261" cy="470141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0" y="1397000"/>
              <a:ext cx="1092200" cy="3539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700" smtClean="0">
                  <a:solidFill>
                    <a:srgbClr val="FFFFFF"/>
                  </a:solidFill>
                  <a:latin typeface="Arial - 22"/>
                </a:rPr>
                <a:t>Pull</a:t>
              </a:r>
              <a:endParaRPr lang="en-US" sz="1700">
                <a:solidFill>
                  <a:srgbClr val="FFFFFF"/>
                </a:solidFill>
                <a:latin typeface="Arial - 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673100"/>
              <a:ext cx="7747000" cy="212365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endParaRPr lang="en-US" smtClean="0"/>
            </a:p>
            <a:p>
              <a:r>
                <a:rPr lang="en-US" smtClean="0"/>
                <a:t>H</a:t>
              </a:r>
              <a:r>
                <a:rPr lang="en-US" sz="1900" b="1" smtClean="0">
                  <a:solidFill>
                    <a:srgbClr val="00005E"/>
                  </a:solidFill>
                  <a:latin typeface="Times New Roman - 25"/>
                </a:rPr>
                <a:t>ere we take a closer look at the CAUSES of this   revolution</a:t>
              </a:r>
            </a:p>
            <a:p>
              <a:endParaRPr lang="en-US" sz="1900" b="1" smtClean="0">
                <a:solidFill>
                  <a:srgbClr val="00005E"/>
                </a:solidFill>
                <a:latin typeface="Times New Roman - 25"/>
              </a:endParaRPr>
            </a:p>
            <a:p>
              <a:r>
                <a:rPr lang="en-US" sz="1900" b="1" smtClean="0">
                  <a:solidFill>
                    <a:srgbClr val="00005E"/>
                  </a:solidFill>
                  <a:latin typeface="Times New Roman - 25"/>
                </a:rPr>
                <a:t>Discuss the roots of the Scientific Revolution   (Greek rationalism; Jewish, Christian, and Muslim   science Renaissance humanism; new knowledge from   global exploration).</a:t>
              </a:r>
              <a:endParaRPr lang="en-US" sz="1900" b="1">
                <a:solidFill>
                  <a:srgbClr val="00005E"/>
                </a:solidFill>
                <a:latin typeface="Times New Roman - 25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7703946" y="2748407"/>
            <a:ext cx="15169005" cy="4450587"/>
            <a:chOff x="-7703946" y="2748407"/>
            <a:chExt cx="15169005" cy="4450587"/>
          </a:xfrm>
        </p:grpSpPr>
        <p:grpSp>
          <p:nvGrpSpPr>
            <p:cNvPr id="12" name="Group 11"/>
            <p:cNvGrpSpPr/>
            <p:nvPr/>
          </p:nvGrpSpPr>
          <p:grpSpPr>
            <a:xfrm>
              <a:off x="-7703946" y="2748407"/>
              <a:ext cx="15169005" cy="4450587"/>
              <a:chOff x="-7703946" y="2748407"/>
              <a:chExt cx="15169005" cy="4450587"/>
            </a:xfrm>
          </p:grpSpPr>
          <p:pic>
            <p:nvPicPr>
              <p:cNvPr id="9" name="Picture 8" descr="bluePullTab.png"/>
              <p:cNvPicPr>
                <a:picLocks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7703946" y="2748407"/>
                <a:ext cx="8245347" cy="4450587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0" y="3060700"/>
                <a:ext cx="7069835" cy="784830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500" b="1" smtClean="0">
                    <a:solidFill>
                      <a:srgbClr val="000000"/>
                    </a:solidFill>
                    <a:latin typeface="Arial,Bold - 20"/>
                  </a:rPr>
                  <a:t>1. Greek rationalism </a:t>
                </a:r>
                <a:r>
                  <a:rPr lang="en-US" sz="1500" smtClean="0">
                    <a:solidFill>
                      <a:srgbClr val="000000"/>
                    </a:solidFill>
                    <a:latin typeface="Arial - 20"/>
                  </a:rPr>
                  <a:t>..............The Greeks used reason and logic to figure out scientific explanations.</a:t>
                </a:r>
              </a:p>
              <a:p>
                <a:r>
                  <a:rPr lang="en-US" sz="1500" smtClean="0">
                    <a:solidFill>
                      <a:srgbClr val="000000"/>
                    </a:solidFill>
                    <a:latin typeface="Arial - 20"/>
                  </a:rPr>
                  <a:t>The ancient Greeks were great scientists.</a:t>
                </a:r>
                <a:endParaRPr lang="en-US" sz="1500">
                  <a:solidFill>
                    <a:srgbClr val="000000"/>
                  </a:solidFill>
                  <a:latin typeface="Arial - 2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0" y="4648200"/>
                <a:ext cx="7465059" cy="954107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400" b="1" u="sng" smtClean="0">
                    <a:solidFill>
                      <a:srgbClr val="000000"/>
                    </a:solidFill>
                    <a:latin typeface="Arial - 18"/>
                  </a:rPr>
                  <a:t>Why the Greeks were great</a:t>
                </a:r>
              </a:p>
              <a:p>
                <a:r>
                  <a:rPr lang="en-US" sz="1400" b="1" u="sng" smtClean="0">
                    <a:solidFill>
                      <a:srgbClr val="000000"/>
                    </a:solidFill>
                    <a:latin typeface="Arial - 18"/>
                  </a:rPr>
                  <a:t>T</a:t>
                </a:r>
                <a:r>
                  <a:rPr lang="en-US" sz="1400" smtClean="0">
                    <a:solidFill>
                      <a:srgbClr val="000000"/>
                    </a:solidFill>
                    <a:latin typeface="Arial - 18"/>
                  </a:rPr>
                  <a:t>he Greeks were the first to ignore superstition and give scientific  explanations to events.</a:t>
                </a:r>
              </a:p>
              <a:p>
                <a:r>
                  <a:rPr lang="en-US" sz="1400" smtClean="0">
                    <a:solidFill>
                      <a:srgbClr val="000000"/>
                    </a:solidFill>
                    <a:latin typeface="Arial - 18"/>
                  </a:rPr>
                  <a:t>Example: Hippocrates ignored superstition and explained that a  disease has a specific cause.</a:t>
                </a:r>
                <a:endParaRPr lang="en-US" sz="1400">
                  <a:solidFill>
                    <a:srgbClr val="000000"/>
                  </a:solidFill>
                  <a:latin typeface="Arial - 18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 rot="16200000">
              <a:off x="0" y="3695700"/>
              <a:ext cx="1092200" cy="3539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700" smtClean="0">
                  <a:solidFill>
                    <a:srgbClr val="FFFFFF"/>
                  </a:solidFill>
                  <a:latin typeface="Arial - 22"/>
                </a:rPr>
                <a:t>Pull</a:t>
              </a:r>
              <a:endParaRPr lang="en-US" sz="1700">
                <a:solidFill>
                  <a:srgbClr val="FFFFFF"/>
                </a:solidFill>
                <a:latin typeface="Arial - 22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87500" y="152400"/>
            <a:ext cx="6732270" cy="889001"/>
            <a:chOff x="1587500" y="152400"/>
            <a:chExt cx="6732270" cy="889001"/>
          </a:xfrm>
        </p:grpSpPr>
        <p:sp>
          <p:nvSpPr>
            <p:cNvPr id="2" name="Freeform 1"/>
            <p:cNvSpPr/>
            <p:nvPr/>
          </p:nvSpPr>
          <p:spPr>
            <a:xfrm>
              <a:off x="1587500" y="152400"/>
              <a:ext cx="6732270" cy="889001"/>
            </a:xfrm>
            <a:custGeom>
              <a:avLst/>
              <a:gdLst/>
              <a:ahLst/>
              <a:cxnLst/>
              <a:rect l="0" t="0" r="0" b="0"/>
              <a:pathLst>
                <a:path w="6732270" h="889001">
                  <a:moveTo>
                    <a:pt x="0" y="0"/>
                  </a:moveTo>
                  <a:lnTo>
                    <a:pt x="6732269" y="0"/>
                  </a:lnTo>
                  <a:lnTo>
                    <a:pt x="6732269" y="889000"/>
                  </a:lnTo>
                  <a:lnTo>
                    <a:pt x="0" y="889000"/>
                  </a:lnTo>
                  <a:close/>
                </a:path>
              </a:pathLst>
            </a:custGeom>
            <a:solidFill>
              <a:srgbClr val="FF682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25700" y="355600"/>
              <a:ext cx="56388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alibri - 24"/>
                </a:rPr>
                <a:t>The Beginning of the Scientific Revolution</a:t>
              </a:r>
              <a:endParaRPr lang="en-US">
                <a:solidFill>
                  <a:srgbClr val="000000"/>
                </a:solidFill>
                <a:latin typeface="Calibri - 24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7703946" y="830707"/>
            <a:ext cx="15425546" cy="4450588"/>
            <a:chOff x="-7703946" y="830707"/>
            <a:chExt cx="15425546" cy="4450588"/>
          </a:xfrm>
        </p:grpSpPr>
        <p:pic>
          <p:nvPicPr>
            <p:cNvPr id="5" name="Picture 4" descr="bluePullTab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703946" y="830707"/>
              <a:ext cx="8245347" cy="445058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0" y="1803400"/>
              <a:ext cx="1092200" cy="3539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700" smtClean="0">
                  <a:solidFill>
                    <a:srgbClr val="FFFFFF"/>
                  </a:solidFill>
                  <a:latin typeface="Arial - 22"/>
                </a:rPr>
                <a:t>Pull</a:t>
              </a:r>
              <a:endParaRPr lang="en-US" sz="1700">
                <a:solidFill>
                  <a:srgbClr val="FFFFFF"/>
                </a:solidFill>
                <a:latin typeface="Arial - 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1435100"/>
              <a:ext cx="7721600" cy="170816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Aristotle’s method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Aristotle developed his own method: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1. Use observation - Use your own eyes. Don’t rely on “accepted  wisdom” (religion and superstition).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2. Classify information - Break it down into its parts.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3. ANALYZE - Examine the parts and their relationship to one  another.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4. Draw conclusions - using DEDUCTIVE</a:t>
              </a:r>
              <a:endParaRPr lang="en-US" sz="1500">
                <a:solidFill>
                  <a:srgbClr val="000000"/>
                </a:solidFill>
                <a:latin typeface="Arial - 2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7703946" y="2850007"/>
            <a:ext cx="14550262" cy="4450587"/>
            <a:chOff x="-7703946" y="2850007"/>
            <a:chExt cx="14550262" cy="4450587"/>
          </a:xfrm>
        </p:grpSpPr>
        <p:pic>
          <p:nvPicPr>
            <p:cNvPr id="9" name="Picture 8" descr="bluePullTab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703946" y="2850007"/>
              <a:ext cx="8245347" cy="4450587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10" name="TextBox 9"/>
            <p:cNvSpPr txBox="1"/>
            <p:nvPr/>
          </p:nvSpPr>
          <p:spPr>
            <a:xfrm rot="16200000">
              <a:off x="0" y="3797300"/>
              <a:ext cx="1092200" cy="3539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700" smtClean="0">
                  <a:solidFill>
                    <a:srgbClr val="FFFFFF"/>
                  </a:solidFill>
                  <a:latin typeface="Arial - 22"/>
                </a:rPr>
                <a:t>Pull</a:t>
              </a:r>
              <a:endParaRPr lang="en-US" sz="1700">
                <a:solidFill>
                  <a:srgbClr val="FFFFFF"/>
                </a:solidFill>
                <a:latin typeface="Arial - 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0" y="3517900"/>
              <a:ext cx="6846316" cy="249145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b="1" smtClean="0">
                  <a:solidFill>
                    <a:srgbClr val="000000"/>
                  </a:solidFill>
                  <a:latin typeface="Arial - 20"/>
                </a:rPr>
                <a:t>The Greek method sometimes went astray</a:t>
              </a:r>
            </a:p>
            <a:p>
              <a:endParaRPr lang="en-US" sz="1500" b="1" smtClean="0">
                <a:solidFill>
                  <a:srgbClr val="000000"/>
                </a:solidFill>
                <a:latin typeface="Arial - 20"/>
              </a:endParaRPr>
            </a:p>
            <a:p>
              <a:endParaRPr lang="en-US" sz="1500" b="1" smtClean="0">
                <a:solidFill>
                  <a:srgbClr val="000000"/>
                </a:solidFill>
                <a:latin typeface="Arial - 20"/>
              </a:endParaRPr>
            </a:p>
            <a:p>
              <a:r>
                <a:rPr lang="en-US" sz="1500" b="1" smtClean="0">
                  <a:solidFill>
                    <a:srgbClr val="000000"/>
                  </a:solidFill>
                  <a:latin typeface="Arial - 20"/>
                </a:rPr>
                <a:t>Som</a:t>
              </a:r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e Greek theories were just plain wrong . . .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Aristotle: Heavy objects fall faster than lighter objects.</a:t>
              </a:r>
            </a:p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Ptolemy: The sun and planets revolve around the Earth.</a:t>
              </a:r>
            </a:p>
            <a:p>
              <a:endParaRPr lang="en-US" sz="1500" smtClean="0">
                <a:solidFill>
                  <a:srgbClr val="000000"/>
                </a:solidFill>
                <a:latin typeface="Arial - 20"/>
              </a:endParaRPr>
            </a:p>
            <a:p>
              <a:endParaRPr lang="en-US" sz="1500" smtClean="0">
                <a:solidFill>
                  <a:srgbClr val="000000"/>
                </a:solidFill>
                <a:latin typeface="Arial - 20"/>
              </a:endParaRPr>
            </a:p>
            <a:p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Wha</a:t>
              </a:r>
              <a:r>
                <a:rPr lang="en-US" sz="1500" b="1" smtClean="0">
                  <a:solidFill>
                    <a:srgbClr val="000000"/>
                  </a:solidFill>
                  <a:latin typeface="Arial - 20"/>
                </a:rPr>
                <a:t>t was missing</a:t>
              </a:r>
            </a:p>
            <a:p>
              <a:r>
                <a:rPr lang="en-US" sz="1500" b="1" smtClean="0">
                  <a:solidFill>
                    <a:srgbClr val="000000"/>
                  </a:solidFill>
                  <a:latin typeface="Arial - 20"/>
                </a:rPr>
                <a:t>R</a:t>
              </a:r>
              <a:r>
                <a:rPr lang="en-US" sz="1500" smtClean="0">
                  <a:solidFill>
                    <a:srgbClr val="000000"/>
                  </a:solidFill>
                  <a:latin typeface="Arial - 20"/>
                </a:rPr>
                <a:t>un an experiment to test your theory!</a:t>
              </a:r>
              <a:endParaRPr lang="en-US" sz="1500">
                <a:solidFill>
                  <a:srgbClr val="000000"/>
                </a:solidFill>
                <a:latin typeface="Arial - 2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F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87500" y="152400"/>
            <a:ext cx="6732270" cy="889001"/>
            <a:chOff x="1587500" y="152400"/>
            <a:chExt cx="6732270" cy="889001"/>
          </a:xfrm>
        </p:grpSpPr>
        <p:sp>
          <p:nvSpPr>
            <p:cNvPr id="2" name="Freeform 1"/>
            <p:cNvSpPr/>
            <p:nvPr/>
          </p:nvSpPr>
          <p:spPr>
            <a:xfrm>
              <a:off x="1587500" y="152400"/>
              <a:ext cx="6732270" cy="889001"/>
            </a:xfrm>
            <a:custGeom>
              <a:avLst/>
              <a:gdLst/>
              <a:ahLst/>
              <a:cxnLst/>
              <a:rect l="0" t="0" r="0" b="0"/>
              <a:pathLst>
                <a:path w="6732270" h="889001">
                  <a:moveTo>
                    <a:pt x="0" y="0"/>
                  </a:moveTo>
                  <a:lnTo>
                    <a:pt x="6732269" y="0"/>
                  </a:lnTo>
                  <a:lnTo>
                    <a:pt x="6732269" y="889000"/>
                  </a:lnTo>
                  <a:lnTo>
                    <a:pt x="0" y="889000"/>
                  </a:lnTo>
                  <a:close/>
                </a:path>
              </a:pathLst>
            </a:custGeom>
            <a:solidFill>
              <a:srgbClr val="FF682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25700" y="355600"/>
              <a:ext cx="56388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alibri - 24"/>
                </a:rPr>
                <a:t>The Beginning of the Scientific Revolution</a:t>
              </a:r>
              <a:endParaRPr lang="en-US">
                <a:solidFill>
                  <a:srgbClr val="000000"/>
                </a:solidFill>
                <a:latin typeface="Calibri - 24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7691246" y="1580007"/>
            <a:ext cx="14396846" cy="4450588"/>
            <a:chOff x="-7691246" y="1580007"/>
            <a:chExt cx="14396846" cy="4450588"/>
          </a:xfrm>
        </p:grpSpPr>
        <p:grpSp>
          <p:nvGrpSpPr>
            <p:cNvPr id="7" name="Group 6"/>
            <p:cNvGrpSpPr/>
            <p:nvPr/>
          </p:nvGrpSpPr>
          <p:grpSpPr>
            <a:xfrm>
              <a:off x="-7691246" y="1580007"/>
              <a:ext cx="14396846" cy="4450588"/>
              <a:chOff x="-7691246" y="1580007"/>
              <a:chExt cx="14396846" cy="4450588"/>
            </a:xfrm>
          </p:grpSpPr>
          <p:pic>
            <p:nvPicPr>
              <p:cNvPr id="5" name="Picture 4" descr="bluePullTab.png"/>
              <p:cNvPicPr>
                <a:picLocks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-7691246" y="1580007"/>
                <a:ext cx="8245347" cy="4450588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0" y="1854200"/>
                <a:ext cx="6705600" cy="2553904"/>
              </a:xfrm>
              <a:prstGeom prst="rect">
                <a:avLst/>
              </a:prstGeom>
              <a:noFill/>
            </p:spPr>
            <p:txBody>
              <a:bodyPr vert="horz" rtlCol="0">
                <a:spAutoFit/>
              </a:bodyPr>
              <a:lstStyle/>
              <a:p>
                <a:r>
                  <a:rPr lang="en-US" sz="1400" b="1" smtClean="0">
                    <a:solidFill>
                      <a:srgbClr val="000000"/>
                    </a:solidFill>
                    <a:latin typeface="Arial,Bold - 19"/>
                  </a:rPr>
                  <a:t>2. Muslim Science</a:t>
                </a:r>
              </a:p>
              <a:p>
                <a:r>
                  <a:rPr lang="en-US" sz="1400" b="1" smtClean="0">
                    <a:solidFill>
                      <a:srgbClr val="000000"/>
                    </a:solidFill>
                    <a:latin typeface="Arial,Bold - 19"/>
                  </a:rPr>
                  <a:t>M</a:t>
                </a:r>
                <a:r>
                  <a:rPr lang="en-US" sz="1400" u="sng" smtClean="0">
                    <a:solidFill>
                      <a:srgbClr val="000000"/>
                    </a:solidFill>
                    <a:latin typeface="Arial - 19"/>
                  </a:rPr>
                  <a:t>uslim Math</a:t>
                </a:r>
              </a:p>
              <a:p>
                <a:r>
                  <a:rPr lang="en-US" sz="1400" u="sng" smtClean="0">
                    <a:solidFill>
                      <a:srgbClr val="000000"/>
                    </a:solidFill>
                    <a:latin typeface="Arial - 19"/>
                  </a:rPr>
                  <a:t>M</a:t>
                </a:r>
                <a:r>
                  <a:rPr lang="en-US" sz="1400" smtClean="0">
                    <a:solidFill>
                      <a:srgbClr val="000000"/>
                    </a:solidFill>
                    <a:latin typeface="Arial - 19"/>
                  </a:rPr>
                  <a:t>odern math began when Arabic numerals were introduced in Europe</a:t>
                </a:r>
              </a:p>
              <a:p>
                <a:endParaRPr lang="en-US" sz="1400" smtClean="0">
                  <a:solidFill>
                    <a:srgbClr val="000000"/>
                  </a:solidFill>
                  <a:latin typeface="Arial - 19"/>
                </a:endParaRPr>
              </a:p>
              <a:p>
                <a:r>
                  <a:rPr lang="en-US" sz="1400" smtClean="0">
                    <a:solidFill>
                      <a:srgbClr val="000000"/>
                    </a:solidFill>
                    <a:latin typeface="Arial - 19"/>
                  </a:rPr>
                  <a:t>Mu</a:t>
                </a:r>
                <a:r>
                  <a:rPr lang="en-US" sz="1400" u="sng" smtClean="0">
                    <a:solidFill>
                      <a:srgbClr val="000000"/>
                    </a:solidFill>
                    <a:latin typeface="Arial - 19"/>
                  </a:rPr>
                  <a:t>slim Science</a:t>
                </a:r>
              </a:p>
              <a:p>
                <a:r>
                  <a:rPr lang="en-US" sz="1400" u="sng" smtClean="0">
                    <a:solidFill>
                      <a:srgbClr val="000000"/>
                    </a:solidFill>
                    <a:latin typeface="Arial - 19"/>
                  </a:rPr>
                  <a:t>M</a:t>
                </a:r>
                <a:r>
                  <a:rPr lang="en-US" sz="1400" smtClean="0">
                    <a:solidFill>
                      <a:srgbClr val="000000"/>
                    </a:solidFill>
                    <a:latin typeface="Arial - 19"/>
                  </a:rPr>
                  <a:t>uslim scholars preserved the Greek books on science</a:t>
                </a:r>
              </a:p>
              <a:p>
                <a:r>
                  <a:rPr lang="en-US" sz="1400" smtClean="0">
                    <a:solidFill>
                      <a:srgbClr val="000000"/>
                    </a:solidFill>
                    <a:latin typeface="Arial - 19"/>
                  </a:rPr>
                  <a:t>Avicenna's </a:t>
                </a:r>
                <a:r>
                  <a:rPr lang="en-US" sz="1400" i="1" smtClean="0">
                    <a:solidFill>
                      <a:srgbClr val="000000"/>
                    </a:solidFill>
                    <a:latin typeface="Arial - 19"/>
                  </a:rPr>
                  <a:t>Cannon of Medicine  </a:t>
                </a:r>
                <a:r>
                  <a:rPr lang="en-US" sz="1400" smtClean="0">
                    <a:solidFill>
                      <a:srgbClr val="000000"/>
                    </a:solidFill>
                    <a:latin typeface="Arial - 19"/>
                  </a:rPr>
                  <a:t>was the standard medical book in Europe for 600 years</a:t>
                </a:r>
              </a:p>
              <a:p>
                <a:endParaRPr lang="en-US" sz="1400" smtClean="0">
                  <a:solidFill>
                    <a:srgbClr val="000000"/>
                  </a:solidFill>
                  <a:latin typeface="Arial - 19"/>
                </a:endParaRPr>
              </a:p>
              <a:p>
                <a:r>
                  <a:rPr lang="en-US" sz="1400" smtClean="0">
                    <a:solidFill>
                      <a:srgbClr val="000000"/>
                    </a:solidFill>
                    <a:latin typeface="Arial - 19"/>
                  </a:rPr>
                  <a:t>Wh</a:t>
                </a:r>
                <a:r>
                  <a:rPr lang="en-US" sz="1400" u="sng" smtClean="0">
                    <a:solidFill>
                      <a:srgbClr val="000000"/>
                    </a:solidFill>
                    <a:latin typeface="Arial - 19"/>
                  </a:rPr>
                  <a:t>at was missing?</a:t>
                </a:r>
              </a:p>
              <a:p>
                <a:r>
                  <a:rPr lang="en-US" sz="1400" u="sng" smtClean="0">
                    <a:solidFill>
                      <a:srgbClr val="000000"/>
                    </a:solidFill>
                    <a:latin typeface="Arial - 19"/>
                  </a:rPr>
                  <a:t>R</a:t>
                </a:r>
                <a:r>
                  <a:rPr lang="en-US" sz="1400" smtClean="0">
                    <a:solidFill>
                      <a:srgbClr val="000000"/>
                    </a:solidFill>
                    <a:latin typeface="Arial - 19"/>
                  </a:rPr>
                  <a:t>un an experiment to test your theory</a:t>
                </a:r>
                <a:endParaRPr lang="en-US" sz="1400">
                  <a:solidFill>
                    <a:srgbClr val="000000"/>
                  </a:solidFill>
                  <a:latin typeface="Arial - 19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 rot="16200000">
              <a:off x="0" y="2413000"/>
              <a:ext cx="1092200" cy="3539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700" smtClean="0">
                  <a:solidFill>
                    <a:srgbClr val="FFFFFF"/>
                  </a:solidFill>
                  <a:latin typeface="Arial - 22"/>
                </a:rPr>
                <a:t>Pull</a:t>
              </a:r>
              <a:endParaRPr lang="en-US" sz="1700">
                <a:solidFill>
                  <a:srgbClr val="FFFFFF"/>
                </a:solidFill>
                <a:latin typeface="Arial - 2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87500" y="152400"/>
            <a:ext cx="6732270" cy="889001"/>
            <a:chOff x="1587500" y="152400"/>
            <a:chExt cx="6732270" cy="889001"/>
          </a:xfrm>
        </p:grpSpPr>
        <p:sp>
          <p:nvSpPr>
            <p:cNvPr id="2" name="Freeform 1"/>
            <p:cNvSpPr/>
            <p:nvPr/>
          </p:nvSpPr>
          <p:spPr>
            <a:xfrm>
              <a:off x="1587500" y="152400"/>
              <a:ext cx="6732270" cy="889001"/>
            </a:xfrm>
            <a:custGeom>
              <a:avLst/>
              <a:gdLst/>
              <a:ahLst/>
              <a:cxnLst/>
              <a:rect l="0" t="0" r="0" b="0"/>
              <a:pathLst>
                <a:path w="6732270" h="889001">
                  <a:moveTo>
                    <a:pt x="0" y="0"/>
                  </a:moveTo>
                  <a:lnTo>
                    <a:pt x="6732269" y="0"/>
                  </a:lnTo>
                  <a:lnTo>
                    <a:pt x="6732269" y="889000"/>
                  </a:lnTo>
                  <a:lnTo>
                    <a:pt x="0" y="889000"/>
                  </a:lnTo>
                  <a:close/>
                </a:path>
              </a:pathLst>
            </a:custGeom>
            <a:solidFill>
              <a:srgbClr val="FF682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25700" y="355600"/>
              <a:ext cx="5638800" cy="3693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mtClean="0">
                  <a:solidFill>
                    <a:srgbClr val="000000"/>
                  </a:solidFill>
                  <a:latin typeface="Calibri - 24"/>
                </a:rPr>
                <a:t>The Beginning of the Scientific Revolution</a:t>
              </a:r>
              <a:endParaRPr lang="en-US">
                <a:solidFill>
                  <a:srgbClr val="000000"/>
                </a:solidFill>
                <a:latin typeface="Calibri - 24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7691246" y="1516507"/>
            <a:ext cx="14396846" cy="4450588"/>
            <a:chOff x="-7691246" y="1516507"/>
            <a:chExt cx="14396846" cy="4450588"/>
          </a:xfrm>
        </p:grpSpPr>
        <p:pic>
          <p:nvPicPr>
            <p:cNvPr id="5" name="Picture 4" descr="bluePullTab.png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7691246" y="1516507"/>
              <a:ext cx="8245347" cy="4450588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0" y="2501900"/>
              <a:ext cx="1092200" cy="3539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en-US" sz="1700" smtClean="0">
                  <a:solidFill>
                    <a:srgbClr val="FFFFFF"/>
                  </a:solidFill>
                  <a:latin typeface="Arial - 22"/>
                </a:rPr>
                <a:t>Pull</a:t>
              </a:r>
              <a:endParaRPr lang="en-US" sz="1700">
                <a:solidFill>
                  <a:srgbClr val="FFFFFF"/>
                </a:solidFill>
                <a:latin typeface="Arial - 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1790700"/>
              <a:ext cx="6705600" cy="255390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400" b="1" smtClean="0">
                  <a:solidFill>
                    <a:srgbClr val="000000"/>
                  </a:solidFill>
                  <a:latin typeface="Arial,Bold - 19"/>
                </a:rPr>
                <a:t>3. Religion</a:t>
              </a:r>
            </a:p>
            <a:p>
              <a:r>
                <a:rPr lang="en-US" sz="1400" b="1" smtClean="0">
                  <a:solidFill>
                    <a:srgbClr val="000000"/>
                  </a:solidFill>
                  <a:latin typeface="Arial,Bold - 19"/>
                </a:rPr>
                <a:t>J</a:t>
              </a:r>
              <a:r>
                <a:rPr lang="en-US" sz="1400" u="sng" smtClean="0">
                  <a:solidFill>
                    <a:srgbClr val="000000"/>
                  </a:solidFill>
                  <a:latin typeface="Arial - 19"/>
                </a:rPr>
                <a:t>ewish and Christian scholars</a:t>
              </a:r>
            </a:p>
            <a:p>
              <a:r>
                <a:rPr lang="en-US" sz="1400" u="sng" smtClean="0">
                  <a:solidFill>
                    <a:srgbClr val="000000"/>
                  </a:solidFill>
                  <a:latin typeface="Arial - 19"/>
                </a:rPr>
                <a:t>B</a:t>
              </a:r>
              <a:r>
                <a:rPr lang="en-US" sz="1400" smtClean="0">
                  <a:solidFill>
                    <a:srgbClr val="000000"/>
                  </a:solidFill>
                  <a:latin typeface="Arial - 19"/>
                </a:rPr>
                <a:t>oth Maimonides (Jewish scholar) and St. Thomas  Aquinas (Christian scholar) agreed:</a:t>
              </a:r>
            </a:p>
            <a:p>
              <a:r>
                <a:rPr lang="en-US" sz="1400" smtClean="0">
                  <a:solidFill>
                    <a:srgbClr val="000000"/>
                  </a:solidFill>
                  <a:latin typeface="Arial - 19"/>
                </a:rPr>
                <a:t>1. Aristotle’s logic and reasoning was the way to go.</a:t>
              </a:r>
            </a:p>
            <a:p>
              <a:r>
                <a:rPr lang="en-US" sz="1400" smtClean="0">
                  <a:solidFill>
                    <a:srgbClr val="000000"/>
                  </a:solidFill>
                  <a:latin typeface="Arial - 19"/>
                </a:rPr>
                <a:t>2. There is no conflict between reason and faith.</a:t>
              </a:r>
            </a:p>
            <a:p>
              <a:r>
                <a:rPr lang="en-US" sz="1400" smtClean="0">
                  <a:solidFill>
                    <a:srgbClr val="000000"/>
                  </a:solidFill>
                  <a:latin typeface="Arial - 19"/>
                </a:rPr>
                <a:t>3. It’s okay to study science - it will not conflict with  religion.</a:t>
              </a:r>
            </a:p>
            <a:p>
              <a:endParaRPr lang="en-US" sz="1400" smtClean="0">
                <a:solidFill>
                  <a:srgbClr val="000000"/>
                </a:solidFill>
                <a:latin typeface="Arial - 19"/>
              </a:endParaRPr>
            </a:p>
            <a:p>
              <a:r>
                <a:rPr lang="en-US" sz="1400" smtClean="0">
                  <a:solidFill>
                    <a:srgbClr val="000000"/>
                  </a:solidFill>
                  <a:latin typeface="Arial - 19"/>
                </a:rPr>
                <a:t>Pr</a:t>
              </a:r>
              <a:r>
                <a:rPr lang="en-US" sz="1400" u="sng" smtClean="0">
                  <a:solidFill>
                    <a:srgbClr val="000000"/>
                  </a:solidFill>
                  <a:latin typeface="Arial - 19"/>
                </a:rPr>
                <a:t>otestant Reformation</a:t>
              </a:r>
            </a:p>
            <a:p>
              <a:r>
                <a:rPr lang="en-US" sz="1400" u="sng" smtClean="0">
                  <a:solidFill>
                    <a:srgbClr val="000000"/>
                  </a:solidFill>
                  <a:latin typeface="Arial - 19"/>
                </a:rPr>
                <a:t>R</a:t>
              </a:r>
              <a:r>
                <a:rPr lang="en-US" sz="1400" smtClean="0">
                  <a:solidFill>
                    <a:srgbClr val="000000"/>
                  </a:solidFill>
                  <a:latin typeface="Arial - 19"/>
                </a:rPr>
                <a:t>eformation leaders (Martin Luther) discarded traditional  ideas.</a:t>
              </a:r>
            </a:p>
            <a:p>
              <a:r>
                <a:rPr lang="en-US" sz="1400" smtClean="0">
                  <a:solidFill>
                    <a:srgbClr val="000000"/>
                  </a:solidFill>
                  <a:latin typeface="Arial - 19"/>
                </a:rPr>
                <a:t>They had no problem with the Scientific Revolution.</a:t>
              </a:r>
              <a:endParaRPr lang="en-US" sz="1400">
                <a:solidFill>
                  <a:srgbClr val="000000"/>
                </a:solidFill>
                <a:latin typeface="Arial - 19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2122</Words>
  <Application>Microsoft Office PowerPoint</Application>
  <PresentationFormat>Custom</PresentationFormat>
  <Paragraphs>612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87" baseType="lpstr">
      <vt:lpstr>Arial</vt:lpstr>
      <vt:lpstr>System - 37</vt:lpstr>
      <vt:lpstr>Arial - 21</vt:lpstr>
      <vt:lpstr>Arial - 25</vt:lpstr>
      <vt:lpstr>Arial - 18</vt:lpstr>
      <vt:lpstr>Arial - 17</vt:lpstr>
      <vt:lpstr>Arial - 16</vt:lpstr>
      <vt:lpstr>Arial - 22</vt:lpstr>
      <vt:lpstr>Calibri</vt:lpstr>
      <vt:lpstr>Calibri - 24</vt:lpstr>
      <vt:lpstr>Times New Roman - 28</vt:lpstr>
      <vt:lpstr>Times New Roman - 24</vt:lpstr>
      <vt:lpstr>Times New Roman - 25</vt:lpstr>
      <vt:lpstr>Arial,Bold - 20</vt:lpstr>
      <vt:lpstr>Arial - 20</vt:lpstr>
      <vt:lpstr>Arial,Bold - 19</vt:lpstr>
      <vt:lpstr>Arial - 19</vt:lpstr>
      <vt:lpstr>Arial,Bold - 22</vt:lpstr>
      <vt:lpstr>Arial,Italic - 22</vt:lpstr>
      <vt:lpstr>Arial,Italic - 18</vt:lpstr>
      <vt:lpstr>Times New Roman - 20</vt:lpstr>
      <vt:lpstr>Arial,BoldItalic - 19</vt:lpstr>
      <vt:lpstr>Arial,Italic - 20</vt:lpstr>
      <vt:lpstr>Arial,Bold - 18</vt:lpstr>
      <vt:lpstr>Arial - 14</vt:lpstr>
      <vt:lpstr>Arial,Bold - 14</vt:lpstr>
      <vt:lpstr>Calibri - 20</vt:lpstr>
      <vt:lpstr>Arial,Bold - 13</vt:lpstr>
      <vt:lpstr>Arial,Bold - 12</vt:lpstr>
      <vt:lpstr>Arial - 12</vt:lpstr>
      <vt:lpstr>Arial,Bold - 11</vt:lpstr>
      <vt:lpstr>Arial - 11</vt:lpstr>
      <vt:lpstr>Arial - 24</vt:lpstr>
      <vt:lpstr>Arial - 28</vt:lpstr>
      <vt:lpstr>Arial,BoldItalic - 18</vt:lpstr>
      <vt:lpstr>Times New Roman - 18</vt:lpstr>
      <vt:lpstr>Arial,Bold - 25</vt:lpstr>
      <vt:lpstr>Arial,BoldItalic - 20</vt:lpstr>
      <vt:lpstr>Arial,Bold - 16</vt:lpstr>
      <vt:lpstr>Times New Roman - 23</vt:lpstr>
      <vt:lpstr>Times New Roman - 21</vt:lpstr>
      <vt:lpstr>Times New Roman - 22</vt:lpstr>
      <vt:lpstr>Arial,Bold - 27</vt:lpstr>
      <vt:lpstr>Arial,Bold - 15</vt:lpstr>
      <vt:lpstr>Arial - 15</vt:lpstr>
      <vt:lpstr>Arial - 27</vt:lpstr>
      <vt:lpstr>Arial - 13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>Arrowhead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Default</dc:creator>
  <cp:lastModifiedBy>Default</cp:lastModifiedBy>
  <cp:revision>1</cp:revision>
  <dcterms:created xsi:type="dcterms:W3CDTF">2014-04-14T18:32:21Z</dcterms:created>
  <dcterms:modified xsi:type="dcterms:W3CDTF">2014-04-14T18:32:48Z</dcterms:modified>
</cp:coreProperties>
</file>